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78" r:id="rId10"/>
    <p:sldId id="279" r:id="rId11"/>
    <p:sldId id="280" r:id="rId12"/>
    <p:sldId id="287" r:id="rId13"/>
    <p:sldId id="281" r:id="rId14"/>
    <p:sldId id="262" r:id="rId15"/>
    <p:sldId id="267" r:id="rId16"/>
    <p:sldId id="268" r:id="rId17"/>
    <p:sldId id="269" r:id="rId18"/>
    <p:sldId id="288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마루 부리 굵은" panose="020B0600000101010101" pitchFamily="50" charset="-127"/>
      <p:bold r:id="rId34"/>
    </p:embeddedFont>
    <p:embeddedFont>
      <p:font typeface="마루 부리 조금굵은" panose="020B0600000101010101" pitchFamily="50" charset="-127"/>
      <p:bold r:id="rId35"/>
    </p:embeddedFont>
    <p:embeddedFont>
      <p:font typeface="마루 부리OTF 굵은" panose="020B0600000101010101" pitchFamily="34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99FF"/>
    <a:srgbClr val="FFFFFF"/>
    <a:srgbClr val="BD9B53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88" autoAdjust="0"/>
    <p:restoredTop sz="94660"/>
  </p:normalViewPr>
  <p:slideViewPr>
    <p:cSldViewPr showGuides="1">
      <p:cViewPr varScale="1">
        <p:scale>
          <a:sx n="103" d="100"/>
          <a:sy n="103" d="100"/>
        </p:scale>
        <p:origin x="128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F631E-C5EF-4940-A401-E092257541DE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B9F6E-E128-478D-AD9E-4820A5261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7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47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6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7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3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78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82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49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9F6E-E128-478D-AD9E-4820A5261A1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4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6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6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4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9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41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90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13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8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4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4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F702-2B6F-4074-8853-EAE1A9FED310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3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" y="0"/>
            <a:ext cx="9144002" cy="5144400"/>
            <a:chOff x="-2" y="-450"/>
            <a:chExt cx="9144002" cy="51444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1026" name="Picture 2" descr="F:\DAHYUN\취미\블로그\포스팅\취미\PPT\사진자료\야구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9" r="16718"/>
            <a:stretch/>
          </p:blipFill>
          <p:spPr bwMode="auto">
            <a:xfrm>
              <a:off x="-1" y="-450"/>
              <a:ext cx="9144001" cy="514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C7455E-025D-CBA4-7997-C171EBF568B8}"/>
              </a:ext>
            </a:extLst>
          </p:cNvPr>
          <p:cNvSpPr txBox="1"/>
          <p:nvPr/>
        </p:nvSpPr>
        <p:spPr>
          <a:xfrm>
            <a:off x="395536" y="1521535"/>
            <a:ext cx="4392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2022 </a:t>
            </a:r>
            <a:r>
              <a:rPr lang="ko-KR" altLang="en-US" sz="4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프로야구 </a:t>
            </a:r>
            <a:endParaRPr lang="en-US" altLang="ko-KR" sz="4800" dirty="0">
              <a:solidFill>
                <a:schemeClr val="bg1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r>
              <a:rPr lang="ko-KR" altLang="en-US" sz="48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최종 순위 예측 시스템</a:t>
            </a:r>
          </a:p>
        </p:txBody>
      </p:sp>
      <p:sp>
        <p:nvSpPr>
          <p:cNvPr id="6" name="모서리가 둥근 직사각형 166">
            <a:extLst>
              <a:ext uri="{FF2B5EF4-FFF2-40B4-BE49-F238E27FC236}">
                <a16:creationId xmlns:a16="http://schemas.microsoft.com/office/drawing/2014/main" id="{7E5AC54C-073B-2B88-5F29-A1E4FE15F508}"/>
              </a:ext>
            </a:extLst>
          </p:cNvPr>
          <p:cNvSpPr/>
          <p:nvPr/>
        </p:nvSpPr>
        <p:spPr>
          <a:xfrm>
            <a:off x="467544" y="1097618"/>
            <a:ext cx="3384376" cy="2160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Dscover</a:t>
            </a:r>
            <a:r>
              <a:rPr lang="en-US" altLang="ko-KR" sz="1400" dirty="0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스포츠 분야 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2F9444-9E20-5B62-E431-A5C89CD71700}"/>
              </a:ext>
            </a:extLst>
          </p:cNvPr>
          <p:cNvSpPr/>
          <p:nvPr/>
        </p:nvSpPr>
        <p:spPr>
          <a:xfrm>
            <a:off x="3707904" y="4659982"/>
            <a:ext cx="756934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김지환  </a:t>
            </a:r>
            <a:r>
              <a:rPr lang="ko-KR" altLang="en-US" sz="1400" dirty="0" err="1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손유승</a:t>
            </a:r>
            <a:r>
              <a:rPr lang="ko-KR" altLang="en-US" sz="14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최범규</a:t>
            </a:r>
            <a:r>
              <a:rPr lang="ko-KR" altLang="en-US" sz="14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임세민</a:t>
            </a:r>
            <a:r>
              <a:rPr lang="ko-KR" altLang="en-US" sz="14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 임선주</a:t>
            </a:r>
          </a:p>
        </p:txBody>
      </p:sp>
    </p:spTree>
    <p:extLst>
      <p:ext uri="{BB962C8B-B14F-4D97-AF65-F5344CB8AC3E}">
        <p14:creationId xmlns:p14="http://schemas.microsoft.com/office/powerpoint/2010/main" val="401397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" y="0"/>
            <a:ext cx="9144001" cy="5143500"/>
            <a:chOff x="0" y="0"/>
            <a:chExt cx="9144001" cy="5143500"/>
          </a:xfrm>
        </p:grpSpPr>
        <p:pic>
          <p:nvPicPr>
            <p:cNvPr id="5122" name="Picture 2" descr="홈, 플레이트, 공, 야구, 분야, 스포츠, 게임, 장비, 놀이, 자료, 경쟁, 휴양, 활동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9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A8B8ED-6079-2AB7-D006-4AF5DE810CDF}"/>
              </a:ext>
            </a:extLst>
          </p:cNvPr>
          <p:cNvSpPr txBox="1"/>
          <p:nvPr/>
        </p:nvSpPr>
        <p:spPr>
          <a:xfrm>
            <a:off x="-468560" y="630156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기대 승률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3EC6FB2-60A8-5837-F73D-1CBF80C4AA79}"/>
              </a:ext>
            </a:extLst>
          </p:cNvPr>
          <p:cNvSpPr/>
          <p:nvPr/>
        </p:nvSpPr>
        <p:spPr>
          <a:xfrm>
            <a:off x="242029" y="1374351"/>
            <a:ext cx="3206790" cy="322129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기존 승률 계산법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800" kern="100" dirty="0" err="1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피타고리안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solidFill>
                <a:schemeClr val="tx1"/>
              </a:solidFill>
              <a:effectLst/>
              <a:latin typeface="마루 부리 굵은" panose="020B0600000101010101" pitchFamily="50" charset="-127"/>
              <a:ea typeface="마루 부리 굵은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기대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승률 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= </a:t>
            </a:r>
          </a:p>
          <a:p>
            <a:pPr algn="ctr">
              <a:lnSpc>
                <a:spcPct val="150000"/>
              </a:lnSpc>
            </a:pPr>
            <a:r>
              <a:rPr lang="ko-KR" altLang="ko-KR" sz="1800" kern="100" dirty="0" err="1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팀득점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^2/(</a:t>
            </a:r>
            <a:r>
              <a:rPr lang="ko-KR" altLang="ko-KR" sz="1800" kern="100" dirty="0" err="1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팀득점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^2 + </a:t>
            </a:r>
            <a:r>
              <a:rPr lang="ko-KR" altLang="ko-KR" sz="1800" kern="100" dirty="0" err="1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팀실점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^2)</a:t>
            </a:r>
            <a:endParaRPr lang="ko-KR" altLang="ko-KR" sz="1800" kern="100" dirty="0">
              <a:solidFill>
                <a:schemeClr val="tx1"/>
              </a:solidFill>
              <a:effectLst/>
              <a:latin typeface="마루 부리 굵은" panose="020B0600000101010101" pitchFamily="50" charset="-127"/>
              <a:ea typeface="마루 부리 굵은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B51969-DE9A-322A-83A3-20980DEE1A63}"/>
              </a:ext>
            </a:extLst>
          </p:cNvPr>
          <p:cNvSpPr/>
          <p:nvPr/>
        </p:nvSpPr>
        <p:spPr>
          <a:xfrm>
            <a:off x="5596209" y="1374351"/>
            <a:ext cx="3206790" cy="322129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우리 조만의 </a:t>
            </a:r>
            <a:endParaRPr lang="en-US" altLang="ko-KR" sz="1800" kern="100" dirty="0">
              <a:solidFill>
                <a:schemeClr val="tx1"/>
              </a:solidFill>
              <a:effectLst/>
              <a:latin typeface="마루 부리 굵은" panose="020B0600000101010101" pitchFamily="50" charset="-127"/>
              <a:ea typeface="마루 부리 굵은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기대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승률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 = </a:t>
            </a:r>
          </a:p>
          <a:p>
            <a:pPr algn="ctr">
              <a:lnSpc>
                <a:spcPct val="150000"/>
              </a:lnSpc>
            </a:pP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0.0932 * (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팀평균득점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 –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팀평균실점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) + 0.5</a:t>
            </a:r>
            <a:endParaRPr lang="ko-KR" altLang="ko-KR" sz="1800" kern="100" dirty="0">
              <a:solidFill>
                <a:schemeClr val="tx1"/>
              </a:solidFill>
              <a:effectLst/>
              <a:latin typeface="마루 부리 굵은" panose="020B0600000101010101" pitchFamily="50" charset="-127"/>
              <a:ea typeface="마루 부리 굵은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E676BF-493B-2DF0-B7EF-7EC5034D4A38}"/>
              </a:ext>
            </a:extLst>
          </p:cNvPr>
          <p:cNvSpPr/>
          <p:nvPr/>
        </p:nvSpPr>
        <p:spPr>
          <a:xfrm>
            <a:off x="3542270" y="2787774"/>
            <a:ext cx="1707367" cy="19722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A9C3A223-4C0F-411C-1D63-36427B1829F4}"/>
              </a:ext>
            </a:extLst>
          </p:cNvPr>
          <p:cNvSpPr/>
          <p:nvPr/>
        </p:nvSpPr>
        <p:spPr>
          <a:xfrm rot="5400000" flipH="1">
            <a:off x="5223062" y="2614488"/>
            <a:ext cx="399722" cy="346572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3021298E-C68E-E720-7847-E8C1CED0B25C}"/>
              </a:ext>
            </a:extLst>
          </p:cNvPr>
          <p:cNvSpPr/>
          <p:nvPr/>
        </p:nvSpPr>
        <p:spPr>
          <a:xfrm rot="16200000" flipH="1">
            <a:off x="3490988" y="3102381"/>
            <a:ext cx="399722" cy="34657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DCE50E-4888-2242-CAA1-FF0BCA0AE1ED}"/>
              </a:ext>
            </a:extLst>
          </p:cNvPr>
          <p:cNvSpPr/>
          <p:nvPr/>
        </p:nvSpPr>
        <p:spPr>
          <a:xfrm rot="10800000">
            <a:off x="3864135" y="3075805"/>
            <a:ext cx="1707367" cy="197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B50C82-782A-AA76-871E-5E55C71606ED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48B4322-92C3-80BD-A763-33E72F2455A0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1A7EF4-ED43-3C1B-92B0-5B0BF4F1611A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92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7E3E34-887C-DA44-401C-D569AD70CF10}"/>
              </a:ext>
            </a:extLst>
          </p:cNvPr>
          <p:cNvGrpSpPr/>
          <p:nvPr/>
        </p:nvGrpSpPr>
        <p:grpSpPr>
          <a:xfrm>
            <a:off x="0" y="0"/>
            <a:ext cx="9144001" cy="1131590"/>
            <a:chOff x="25021" y="0"/>
            <a:chExt cx="9144001" cy="1131590"/>
          </a:xfrm>
        </p:grpSpPr>
        <p:pic>
          <p:nvPicPr>
            <p:cNvPr id="5122" name="Picture 2" descr="홈, 플레이트, 공, 야구, 분야, 스포츠, 게임, 장비, 놀이, 자료, 경쟁, 휴양, 활동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9" b="66728"/>
            <a:stretch/>
          </p:blipFill>
          <p:spPr bwMode="auto">
            <a:xfrm>
              <a:off x="25021" y="0"/>
              <a:ext cx="9144000" cy="1131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5021" y="0"/>
              <a:ext cx="9144001" cy="113159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A8B8ED-6079-2AB7-D006-4AF5DE810CDF}"/>
                </a:ext>
              </a:extLst>
            </p:cNvPr>
            <p:cNvSpPr txBox="1"/>
            <p:nvPr/>
          </p:nvSpPr>
          <p:spPr>
            <a:xfrm>
              <a:off x="132525" y="621462"/>
              <a:ext cx="4376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2)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지난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5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개년 선형회귀분석 및 최종 승률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F04E87-3639-D523-DAA9-441D064E69BA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CE8298E-371E-C26E-F239-58F99EB23AEE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C12942-3235-C5D7-83AC-070175090FCD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6A0484D-C259-2E0A-6ECA-C6E997644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50" y="1284752"/>
            <a:ext cx="3684043" cy="166532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3C3A25-C58C-3757-65E6-FD79090A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275606"/>
            <a:ext cx="3457971" cy="34122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B83E31-1582-4037-0BA2-19FA52D53F57}"/>
              </a:ext>
            </a:extLst>
          </p:cNvPr>
          <p:cNvSpPr txBox="1"/>
          <p:nvPr/>
        </p:nvSpPr>
        <p:spPr>
          <a:xfrm>
            <a:off x="508704" y="3795886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17</a:t>
            </a:r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~ 22</a:t>
            </a:r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년 현재까지의 경기 데이터 입력</a:t>
            </a:r>
            <a:endParaRPr lang="en-US" altLang="ko-KR" sz="16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961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E88E44E-E0FD-D865-8BD3-6700B5068417}"/>
              </a:ext>
            </a:extLst>
          </p:cNvPr>
          <p:cNvGrpSpPr/>
          <p:nvPr/>
        </p:nvGrpSpPr>
        <p:grpSpPr>
          <a:xfrm>
            <a:off x="0" y="0"/>
            <a:ext cx="9144001" cy="1131590"/>
            <a:chOff x="25021" y="0"/>
            <a:chExt cx="9144001" cy="1131590"/>
          </a:xfrm>
        </p:grpSpPr>
        <p:pic>
          <p:nvPicPr>
            <p:cNvPr id="13" name="Picture 2" descr="홈, 플레이트, 공, 야구, 분야, 스포츠, 게임, 장비, 놀이, 자료, 경쟁, 휴양, 활동">
              <a:extLst>
                <a:ext uri="{FF2B5EF4-FFF2-40B4-BE49-F238E27FC236}">
                  <a16:creationId xmlns:a16="http://schemas.microsoft.com/office/drawing/2014/main" id="{6610D8E0-159C-EFB6-4219-4E6B575C9D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9" b="66728"/>
            <a:stretch/>
          </p:blipFill>
          <p:spPr bwMode="auto">
            <a:xfrm>
              <a:off x="25021" y="0"/>
              <a:ext cx="9144000" cy="1131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544AAF-BAB3-5F2E-D371-FA8B99EB81FD}"/>
                </a:ext>
              </a:extLst>
            </p:cNvPr>
            <p:cNvSpPr/>
            <p:nvPr/>
          </p:nvSpPr>
          <p:spPr>
            <a:xfrm>
              <a:off x="25021" y="0"/>
              <a:ext cx="9144001" cy="113159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A8B8ED-6079-2AB7-D006-4AF5DE810CDF}"/>
              </a:ext>
            </a:extLst>
          </p:cNvPr>
          <p:cNvSpPr txBox="1"/>
          <p:nvPr/>
        </p:nvSpPr>
        <p:spPr>
          <a:xfrm>
            <a:off x="179515" y="637528"/>
            <a:ext cx="437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2)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지난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5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개년 선형회귀분석 및 최종 승률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F04E87-3639-D523-DAA9-441D064E69BA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CE8298E-371E-C26E-F239-58F99EB23AEE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C12942-3235-C5D7-83AC-070175090FCD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30952A6-F1F1-5AAE-DE36-1F2B1C00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356764"/>
            <a:ext cx="1873558" cy="10694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CC54AA-58BB-8179-1FFD-C5155CF3C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75" y="1356764"/>
            <a:ext cx="3785352" cy="3295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96299E-EA6C-C704-8F4A-4EB9A8212E5C}"/>
              </a:ext>
            </a:extLst>
          </p:cNvPr>
          <p:cNvSpPr txBox="1"/>
          <p:nvPr/>
        </p:nvSpPr>
        <p:spPr>
          <a:xfrm>
            <a:off x="4360583" y="2931790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기대승률 </a:t>
            </a:r>
            <a:r>
              <a:rPr lang="en-US" altLang="ko-KR" sz="14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=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0.0932 * (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팀평균득점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 – 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팀평균실점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) + 0.5</a:t>
            </a:r>
            <a:endParaRPr lang="ko-KR" altLang="ko-KR" sz="1400" kern="100" dirty="0">
              <a:solidFill>
                <a:schemeClr val="tx1"/>
              </a:solidFill>
              <a:effectLst/>
              <a:latin typeface="마루 부리 굵은" panose="020B0600000101010101" pitchFamily="50" charset="-127"/>
              <a:ea typeface="마루 부리 굵은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sz="14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57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A14BC0-2655-B5A1-50D3-6C3EE133B523}"/>
              </a:ext>
            </a:extLst>
          </p:cNvPr>
          <p:cNvGrpSpPr/>
          <p:nvPr/>
        </p:nvGrpSpPr>
        <p:grpSpPr>
          <a:xfrm>
            <a:off x="0" y="0"/>
            <a:ext cx="9144001" cy="1131590"/>
            <a:chOff x="25021" y="0"/>
            <a:chExt cx="9144001" cy="1131590"/>
          </a:xfrm>
        </p:grpSpPr>
        <p:pic>
          <p:nvPicPr>
            <p:cNvPr id="16" name="Picture 2" descr="홈, 플레이트, 공, 야구, 분야, 스포츠, 게임, 장비, 놀이, 자료, 경쟁, 휴양, 활동">
              <a:extLst>
                <a:ext uri="{FF2B5EF4-FFF2-40B4-BE49-F238E27FC236}">
                  <a16:creationId xmlns:a16="http://schemas.microsoft.com/office/drawing/2014/main" id="{6A32001A-8F62-7F45-F623-0C70572266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9" b="66728"/>
            <a:stretch/>
          </p:blipFill>
          <p:spPr bwMode="auto">
            <a:xfrm>
              <a:off x="25021" y="0"/>
              <a:ext cx="9144000" cy="1131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598BA71-F59C-375E-FA6D-2AFD0336F857}"/>
                </a:ext>
              </a:extLst>
            </p:cNvPr>
            <p:cNvSpPr/>
            <p:nvPr/>
          </p:nvSpPr>
          <p:spPr>
            <a:xfrm>
              <a:off x="25021" y="0"/>
              <a:ext cx="9144001" cy="113159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A8B8ED-6079-2AB7-D006-4AF5DE810CDF}"/>
              </a:ext>
            </a:extLst>
          </p:cNvPr>
          <p:cNvSpPr txBox="1"/>
          <p:nvPr/>
        </p:nvSpPr>
        <p:spPr>
          <a:xfrm>
            <a:off x="-78492" y="637123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3)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기대 승률 적용 결과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B6372A-997A-B33B-8F98-7A1451713D64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E01851F-EE51-C968-1A42-50D3D9E29745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A5DD2A-FE13-E548-0B32-EBA806EF6D5E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771FFEE-2DA9-4A26-0D6D-153E9FCDDF90}"/>
              </a:ext>
            </a:extLst>
          </p:cNvPr>
          <p:cNvSpPr txBox="1"/>
          <p:nvPr/>
        </p:nvSpPr>
        <p:spPr>
          <a:xfrm>
            <a:off x="1439785" y="637322"/>
            <a:ext cx="598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: </a:t>
            </a:r>
            <a:r>
              <a:rPr lang="ko-KR" altLang="en-US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실제 승률과 기대 승률이 거의 일치</a:t>
            </a:r>
            <a:endParaRPr lang="en-US" altLang="ko-KR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229D8C-8424-CC4E-7922-EB06A7F7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" y="1482584"/>
            <a:ext cx="8964488" cy="29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25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0" y="0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145771" y="616166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원리 및 단계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6D1D3-F0B7-EFE8-2CE4-63561EDFFE3F}"/>
              </a:ext>
            </a:extLst>
          </p:cNvPr>
          <p:cNvSpPr txBox="1"/>
          <p:nvPr/>
        </p:nvSpPr>
        <p:spPr>
          <a:xfrm>
            <a:off x="1588401" y="2371695"/>
            <a:ext cx="598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구현 방법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:</a:t>
            </a:r>
          </a:p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파이썬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random, pandas 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라이브러리 사용해 구현</a:t>
            </a:r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51AEE8E-CB0D-771A-0230-05FE53624FB2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B9317D0-3316-7920-6F40-04C6C7024DE1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2E7983-9AF4-A9BB-49EC-FB7CAF4A7D2A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822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0" y="0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145771" y="616166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원리 및 단계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9D73C0-ADD7-6B96-963F-B99C00FD69DA}"/>
              </a:ext>
            </a:extLst>
          </p:cNvPr>
          <p:cNvGrpSpPr/>
          <p:nvPr/>
        </p:nvGrpSpPr>
        <p:grpSpPr>
          <a:xfrm>
            <a:off x="2627784" y="1168775"/>
            <a:ext cx="4250154" cy="865777"/>
            <a:chOff x="1642161" y="970"/>
            <a:chExt cx="1731555" cy="8657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50513FE-F84E-8888-D742-408BADD9E575}"/>
                </a:ext>
              </a:extLst>
            </p:cNvPr>
            <p:cNvSpPr/>
            <p:nvPr/>
          </p:nvSpPr>
          <p:spPr>
            <a:xfrm>
              <a:off x="1642161" y="970"/>
              <a:ext cx="1731555" cy="865777"/>
            </a:xfrm>
            <a:prstGeom prst="roundRect">
              <a:avLst>
                <a:gd name="adj" fmla="val 10000"/>
              </a:avLst>
            </a:prstGeom>
            <a:solidFill>
              <a:srgbClr val="C0504D">
                <a:alpha val="67059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66EBE982-F1C4-AB1C-2D0E-5A5774628576}"/>
                </a:ext>
              </a:extLst>
            </p:cNvPr>
            <p:cNvSpPr txBox="1"/>
            <p:nvPr/>
          </p:nvSpPr>
          <p:spPr>
            <a:xfrm>
              <a:off x="1667519" y="26328"/>
              <a:ext cx="1680839" cy="815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1. </a:t>
              </a:r>
              <a:r>
                <a:rPr lang="ko-KR" altLang="en-US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각 팀의 기대승률에 따라 랜덤하게 승리 부여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FFF28B-1B72-9AA2-E212-7477125905C8}"/>
              </a:ext>
            </a:extLst>
          </p:cNvPr>
          <p:cNvSpPr txBox="1"/>
          <p:nvPr/>
        </p:nvSpPr>
        <p:spPr>
          <a:xfrm>
            <a:off x="1364456" y="2154007"/>
            <a:ext cx="6944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ex) </a:t>
            </a:r>
          </a:p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한화 기대 승률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: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0.3(30%) </a:t>
            </a:r>
          </a:p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두산 기대 승률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: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0.6(60%)</a:t>
            </a:r>
          </a:p>
          <a:p>
            <a:pPr algn="ctr"/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한화가 두산 상대로 이길 확률은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0.3/(0.3+0.6) = 33.33%</a:t>
            </a: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#random.choice 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함수로 구현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</a:p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가중치를 기대 승률로 설정</a:t>
            </a: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89CF64D-F760-9913-F7BD-0F1C1EE0204B}"/>
              </a:ext>
            </a:extLst>
          </p:cNvPr>
          <p:cNvSpPr/>
          <p:nvPr/>
        </p:nvSpPr>
        <p:spPr>
          <a:xfrm>
            <a:off x="1907704" y="4023278"/>
            <a:ext cx="936104" cy="5040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220C4C-8D0A-BB62-7984-0D73A94FD27E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FAED350-1502-51F0-80C7-7CCD83EB2EBA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497A28-E24F-6986-6C25-B08F23536879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25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0" y="0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145771" y="616166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원리 및 단계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89CF64D-F760-9913-F7BD-0F1C1EE0204B}"/>
              </a:ext>
            </a:extLst>
          </p:cNvPr>
          <p:cNvSpPr/>
          <p:nvPr/>
        </p:nvSpPr>
        <p:spPr>
          <a:xfrm>
            <a:off x="1475656" y="3263086"/>
            <a:ext cx="936104" cy="5040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3E7381-8EF0-DDEF-B1A4-2A2F9A08C776}"/>
              </a:ext>
            </a:extLst>
          </p:cNvPr>
          <p:cNvGrpSpPr/>
          <p:nvPr/>
        </p:nvGrpSpPr>
        <p:grpSpPr>
          <a:xfrm>
            <a:off x="2809384" y="1107944"/>
            <a:ext cx="4052891" cy="865777"/>
            <a:chOff x="200316" y="2008452"/>
            <a:chExt cx="1731555" cy="86577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3190D1C-81D1-1284-5C37-3276D519B789}"/>
                </a:ext>
              </a:extLst>
            </p:cNvPr>
            <p:cNvSpPr/>
            <p:nvPr/>
          </p:nvSpPr>
          <p:spPr>
            <a:xfrm>
              <a:off x="200316" y="2008452"/>
              <a:ext cx="1731555" cy="865777"/>
            </a:xfrm>
            <a:prstGeom prst="roundRect">
              <a:avLst>
                <a:gd name="adj" fmla="val 10000"/>
              </a:avLst>
            </a:prstGeom>
            <a:solidFill>
              <a:srgbClr val="9BBB59">
                <a:alpha val="67059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4681519"/>
                <a:satOff val="-5839"/>
                <a:lumOff val="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F8104AB9-4B97-EDFB-C78B-953637B604EC}"/>
                </a:ext>
              </a:extLst>
            </p:cNvPr>
            <p:cNvSpPr txBox="1"/>
            <p:nvPr/>
          </p:nvSpPr>
          <p:spPr>
            <a:xfrm>
              <a:off x="225674" y="2033810"/>
              <a:ext cx="1680839" cy="815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2-1)</a:t>
              </a:r>
              <a:r>
                <a:rPr lang="ko-KR" altLang="en-US" sz="2800" kern="12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*</a:t>
              </a:r>
              <a:r>
                <a:rPr lang="ko-KR" altLang="en-US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 프로야구 경기 수에 맞춰 팀 당 </a:t>
              </a:r>
              <a:r>
                <a:rPr lang="en-US" altLang="ko-KR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144</a:t>
              </a:r>
              <a:r>
                <a:rPr lang="ko-KR" altLang="en-US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경기 진행</a:t>
              </a:r>
              <a:endParaRPr lang="ko-KR" altLang="en-US" sz="2800" kern="1200" spc="-15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C35752D-11CD-D797-F110-94CF54F85F5A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C3B683E-9FBE-5E55-F155-9C32C981C539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20634C-F820-6929-A545-11D4D59B456F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4FFFA76-B1C0-A495-4FFA-75C5FBB26971}"/>
              </a:ext>
            </a:extLst>
          </p:cNvPr>
          <p:cNvSpPr txBox="1"/>
          <p:nvPr/>
        </p:nvSpPr>
        <p:spPr>
          <a:xfrm>
            <a:off x="1319491" y="2139701"/>
            <a:ext cx="6944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ex) </a:t>
            </a:r>
          </a:p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한화는 다른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9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 팀들을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16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번씩 만남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(9 x 16 = 144)</a:t>
            </a: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이긴 팀에 승리 횟수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1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을 더하는 형식</a:t>
            </a:r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*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5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년치 데이터와 선수 이적을 반</a:t>
            </a:r>
            <a:r>
              <a:rPr lang="ko-KR" altLang="en-US" sz="2000" dirty="0">
                <a:latin typeface="마루 부리 굵은" panose="020B0600000101010101" charset="-127"/>
                <a:ea typeface="마루 부리 굵은" panose="020B0600000101010101" charset="-127"/>
              </a:rPr>
              <a:t>영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한 시즌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3285197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0" y="-18053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145771" y="616166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원리 및 단계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89CF64D-F760-9913-F7BD-0F1C1EE0204B}"/>
              </a:ext>
            </a:extLst>
          </p:cNvPr>
          <p:cNvSpPr/>
          <p:nvPr/>
        </p:nvSpPr>
        <p:spPr>
          <a:xfrm>
            <a:off x="1448797" y="3128816"/>
            <a:ext cx="936104" cy="5040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3E7381-8EF0-DDEF-B1A4-2A2F9A08C776}"/>
              </a:ext>
            </a:extLst>
          </p:cNvPr>
          <p:cNvGrpSpPr/>
          <p:nvPr/>
        </p:nvGrpSpPr>
        <p:grpSpPr>
          <a:xfrm>
            <a:off x="2809384" y="1107944"/>
            <a:ext cx="4052891" cy="865777"/>
            <a:chOff x="200316" y="2008452"/>
            <a:chExt cx="1731555" cy="86577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3190D1C-81D1-1284-5C37-3276D519B789}"/>
                </a:ext>
              </a:extLst>
            </p:cNvPr>
            <p:cNvSpPr/>
            <p:nvPr/>
          </p:nvSpPr>
          <p:spPr>
            <a:xfrm>
              <a:off x="200316" y="2008452"/>
              <a:ext cx="1731555" cy="865777"/>
            </a:xfrm>
            <a:prstGeom prst="roundRect">
              <a:avLst>
                <a:gd name="adj" fmla="val 10000"/>
              </a:avLst>
            </a:prstGeom>
            <a:solidFill>
              <a:srgbClr val="9BBB59">
                <a:alpha val="67059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4681519"/>
                <a:satOff val="-5839"/>
                <a:lumOff val="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F8104AB9-4B97-EDFB-C78B-953637B604EC}"/>
                </a:ext>
              </a:extLst>
            </p:cNvPr>
            <p:cNvSpPr txBox="1"/>
            <p:nvPr/>
          </p:nvSpPr>
          <p:spPr>
            <a:xfrm>
              <a:off x="225674" y="2033810"/>
              <a:ext cx="1680839" cy="815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2-2)</a:t>
              </a:r>
              <a:r>
                <a:rPr lang="ko-KR" altLang="en-US" sz="2800" kern="12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*</a:t>
              </a:r>
              <a:r>
                <a:rPr lang="ko-KR" altLang="en-US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 </a:t>
              </a:r>
              <a:r>
                <a:rPr lang="en-US" altLang="ko-KR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6</a:t>
              </a:r>
              <a:r>
                <a:rPr lang="ko-KR" altLang="en-US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월 </a:t>
              </a:r>
              <a:r>
                <a:rPr lang="en-US" altLang="ko-KR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6</a:t>
              </a:r>
              <a:r>
                <a:rPr lang="ko-KR" altLang="en-US" sz="28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일 이후 남은 경기만큼 진행</a:t>
              </a:r>
              <a:endParaRPr lang="ko-KR" altLang="en-US" sz="2800" kern="1200" spc="-15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596499-7E23-5AD4-E0AF-8931C8181F2B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F6DC90B-FAAF-E61C-6B21-FB272D714611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DB2B83-FC49-99B8-DE7E-97D9BF86197D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CABA1CD-7D98-2864-7BF1-48060BC2905B}"/>
              </a:ext>
            </a:extLst>
          </p:cNvPr>
          <p:cNvSpPr txBox="1"/>
          <p:nvPr/>
        </p:nvSpPr>
        <p:spPr>
          <a:xfrm>
            <a:off x="1451453" y="1966416"/>
            <a:ext cx="6768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실제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6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월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6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일까지 진행된 결과를 반영한 시뮬레이션</a:t>
            </a:r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현재 시점에서 남은 시즌을 예측</a:t>
            </a:r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8160F6D8-4AEF-5133-FB6D-AFFFF5E84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67" y="174632"/>
            <a:ext cx="5321297" cy="47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96"/>
          <a:stretch/>
        </p:blipFill>
        <p:spPr bwMode="auto">
          <a:xfrm>
            <a:off x="0" y="1"/>
            <a:ext cx="9165395" cy="10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0" y="0"/>
            <a:ext cx="9171312" cy="516155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855922-3567-B4FF-636B-E82635713FC3}"/>
              </a:ext>
            </a:extLst>
          </p:cNvPr>
          <p:cNvGrpSpPr/>
          <p:nvPr/>
        </p:nvGrpSpPr>
        <p:grpSpPr>
          <a:xfrm>
            <a:off x="-604910" y="130844"/>
            <a:ext cx="3864135" cy="369332"/>
            <a:chOff x="93982" y="1416016"/>
            <a:chExt cx="3864135" cy="3693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237E0A5-AEE0-DFDA-B68A-80E07A2AA02B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5012FA-1317-E325-B532-1A238E61E93E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6ABD55C-7BE3-3683-09A3-4865AD24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631" y="1000350"/>
            <a:ext cx="6539847" cy="41431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D22929-9543-FEE1-7413-4DE1F326E332}"/>
              </a:ext>
            </a:extLst>
          </p:cNvPr>
          <p:cNvSpPr txBox="1"/>
          <p:nvPr/>
        </p:nvSpPr>
        <p:spPr>
          <a:xfrm>
            <a:off x="180241" y="528612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원리 및 단계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B2E1CE1-0C9F-A2B9-5B71-8C1C86BE785D}"/>
              </a:ext>
            </a:extLst>
          </p:cNvPr>
          <p:cNvSpPr/>
          <p:nvPr/>
        </p:nvSpPr>
        <p:spPr>
          <a:xfrm>
            <a:off x="1626499" y="1715512"/>
            <a:ext cx="267047" cy="1132884"/>
          </a:xfrm>
          <a:custGeom>
            <a:avLst/>
            <a:gdLst>
              <a:gd name="connsiteX0" fmla="*/ 0 w 267047"/>
              <a:gd name="connsiteY0" fmla="*/ 0 h 1132884"/>
              <a:gd name="connsiteX1" fmla="*/ 267037 w 267047"/>
              <a:gd name="connsiteY1" fmla="*/ 542166 h 1132884"/>
              <a:gd name="connsiteX2" fmla="*/ 8092 w 267047"/>
              <a:gd name="connsiteY2" fmla="*/ 1132884 h 113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47" h="1132884">
                <a:moveTo>
                  <a:pt x="0" y="0"/>
                </a:moveTo>
                <a:cubicBezTo>
                  <a:pt x="132844" y="176676"/>
                  <a:pt x="265688" y="353352"/>
                  <a:pt x="267037" y="542166"/>
                </a:cubicBezTo>
                <a:cubicBezTo>
                  <a:pt x="268386" y="730980"/>
                  <a:pt x="138239" y="931932"/>
                  <a:pt x="8092" y="113288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8EBA3-3840-C896-4ED5-2C693BCEEFD8}"/>
              </a:ext>
            </a:extLst>
          </p:cNvPr>
          <p:cNvSpPr txBox="1"/>
          <p:nvPr/>
        </p:nvSpPr>
        <p:spPr>
          <a:xfrm>
            <a:off x="1775984" y="2081899"/>
            <a:ext cx="43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[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기대승률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6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월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6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일 기준 승리 수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8711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0" y="-9027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145771" y="616166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원리 및 단계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FF28B-1B72-9AA2-E212-7477125905C8}"/>
              </a:ext>
            </a:extLst>
          </p:cNvPr>
          <p:cNvSpPr txBox="1"/>
          <p:nvPr/>
        </p:nvSpPr>
        <p:spPr>
          <a:xfrm>
            <a:off x="1331640" y="2139702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6EA54A-02A1-E254-CF48-47FD7B8AFEA4}"/>
              </a:ext>
            </a:extLst>
          </p:cNvPr>
          <p:cNvGrpSpPr/>
          <p:nvPr/>
        </p:nvGrpSpPr>
        <p:grpSpPr>
          <a:xfrm>
            <a:off x="3200048" y="1128207"/>
            <a:ext cx="3031935" cy="868786"/>
            <a:chOff x="3068422" y="2007437"/>
            <a:chExt cx="1734941" cy="868786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7E1F11E-F236-0C3A-C2C0-08B670B0837A}"/>
                </a:ext>
              </a:extLst>
            </p:cNvPr>
            <p:cNvSpPr/>
            <p:nvPr/>
          </p:nvSpPr>
          <p:spPr>
            <a:xfrm>
              <a:off x="3071808" y="2007437"/>
              <a:ext cx="1731555" cy="865777"/>
            </a:xfrm>
            <a:prstGeom prst="roundRect">
              <a:avLst>
                <a:gd name="adj" fmla="val 10000"/>
              </a:avLst>
            </a:prstGeom>
            <a:solidFill>
              <a:srgbClr val="BD9B53">
                <a:alpha val="67059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2340759"/>
                <a:satOff val="-2919"/>
                <a:lumOff val="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1B302C64-D59D-16A9-3E43-1B21AC19C474}"/>
                </a:ext>
              </a:extLst>
            </p:cNvPr>
            <p:cNvSpPr txBox="1"/>
            <p:nvPr/>
          </p:nvSpPr>
          <p:spPr>
            <a:xfrm>
              <a:off x="3068422" y="2061162"/>
              <a:ext cx="1680839" cy="815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3) </a:t>
              </a:r>
              <a:r>
                <a:rPr lang="ko-KR" altLang="en-US" sz="2800" kern="12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승리 수에 따라 순위 결정</a:t>
              </a:r>
            </a:p>
          </p:txBody>
        </p: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90EC1B5-F947-48EC-BF62-7EE75C6B3A84}"/>
              </a:ext>
            </a:extLst>
          </p:cNvPr>
          <p:cNvSpPr/>
          <p:nvPr/>
        </p:nvSpPr>
        <p:spPr>
          <a:xfrm>
            <a:off x="2317960" y="3574310"/>
            <a:ext cx="936104" cy="5040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F77652-D119-31BF-EA0B-274198AF0533}"/>
              </a:ext>
            </a:extLst>
          </p:cNvPr>
          <p:cNvSpPr txBox="1"/>
          <p:nvPr/>
        </p:nvSpPr>
        <p:spPr>
          <a:xfrm>
            <a:off x="3333517" y="3655001"/>
            <a:ext cx="611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이 과정 10000번 반복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449C44-E828-5AF7-3D92-1D17F4575EF7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19275DA-7161-6F03-C0A0-9129D0999D67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AC1653-BB6B-3545-0247-F0B59A58B84D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80D37FC-399F-9859-2FE9-20F11F6D16CD}"/>
              </a:ext>
            </a:extLst>
          </p:cNvPr>
          <p:cNvSpPr txBox="1"/>
          <p:nvPr/>
        </p:nvSpPr>
        <p:spPr>
          <a:xfrm>
            <a:off x="995498" y="2748078"/>
            <a:ext cx="7346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모든 경기가 끝나면 승리 수에 따라 순위 부여</a:t>
            </a:r>
          </a:p>
        </p:txBody>
      </p:sp>
    </p:spTree>
    <p:extLst>
      <p:ext uri="{BB962C8B-B14F-4D97-AF65-F5344CB8AC3E}">
        <p14:creationId xmlns:p14="http://schemas.microsoft.com/office/powerpoint/2010/main" val="131361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144001" cy="5143500"/>
            <a:chOff x="-1" y="0"/>
            <a:chExt cx="9144001" cy="5143500"/>
          </a:xfrm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grpSpPr>
        <p:pic>
          <p:nvPicPr>
            <p:cNvPr id="2050" name="Picture 2" descr="F:\DAHYUN\취미\블로그\포스팅\취미\PPT\사진자료\baseball-field-1563858_19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07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1" y="0"/>
              <a:ext cx="9144001" cy="5143500"/>
            </a:xfrm>
            <a:prstGeom prst="rect">
              <a:avLst/>
            </a:prstGeom>
            <a:solidFill>
              <a:srgbClr val="0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모서리가 둥근 직사각형 166">
            <a:extLst>
              <a:ext uri="{FF2B5EF4-FFF2-40B4-BE49-F238E27FC236}">
                <a16:creationId xmlns:a16="http://schemas.microsoft.com/office/drawing/2014/main" id="{59E984D8-1ECF-461C-5511-90D9CE25DD1F}"/>
              </a:ext>
            </a:extLst>
          </p:cNvPr>
          <p:cNvSpPr/>
          <p:nvPr/>
        </p:nvSpPr>
        <p:spPr>
          <a:xfrm>
            <a:off x="2660019" y="265822"/>
            <a:ext cx="3528392" cy="3980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INDEX</a:t>
            </a:r>
            <a:endParaRPr lang="ko-KR" altLang="en-US" sz="2400" dirty="0">
              <a:solidFill>
                <a:schemeClr val="tx1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CA1A39-213F-98EA-AD04-2A4595D8E9A9}"/>
              </a:ext>
            </a:extLst>
          </p:cNvPr>
          <p:cNvGrpSpPr/>
          <p:nvPr/>
        </p:nvGrpSpPr>
        <p:grpSpPr>
          <a:xfrm>
            <a:off x="677716" y="1530485"/>
            <a:ext cx="2060135" cy="1026536"/>
            <a:chOff x="75412" y="1441954"/>
            <a:chExt cx="2060135" cy="102653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708A759-5403-ECE8-6D11-AD0685612497}"/>
                </a:ext>
              </a:extLst>
            </p:cNvPr>
            <p:cNvSpPr/>
            <p:nvPr/>
          </p:nvSpPr>
          <p:spPr>
            <a:xfrm>
              <a:off x="949515" y="1441954"/>
              <a:ext cx="311931" cy="2666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1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16BE7-F5F8-A498-9874-E0824BFEE8AA}"/>
                </a:ext>
              </a:extLst>
            </p:cNvPr>
            <p:cNvSpPr txBox="1"/>
            <p:nvPr/>
          </p:nvSpPr>
          <p:spPr>
            <a:xfrm>
              <a:off x="75412" y="1822159"/>
              <a:ext cx="2060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프로젝트 주제 및 선정 배경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E91A4A-98F6-526E-AA32-82FFD293D102}"/>
              </a:ext>
            </a:extLst>
          </p:cNvPr>
          <p:cNvGrpSpPr/>
          <p:nvPr/>
        </p:nvGrpSpPr>
        <p:grpSpPr>
          <a:xfrm>
            <a:off x="3344939" y="1530485"/>
            <a:ext cx="2060135" cy="782052"/>
            <a:chOff x="3852957" y="1563638"/>
            <a:chExt cx="2060135" cy="78205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9935188-508B-67A8-6BAC-FD6EF9A64941}"/>
                </a:ext>
              </a:extLst>
            </p:cNvPr>
            <p:cNvSpPr/>
            <p:nvPr/>
          </p:nvSpPr>
          <p:spPr>
            <a:xfrm>
              <a:off x="4727060" y="1563638"/>
              <a:ext cx="311931" cy="2666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2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F97A92-487E-DB8F-B837-B256090A00C6}"/>
                </a:ext>
              </a:extLst>
            </p:cNvPr>
            <p:cNvSpPr txBox="1"/>
            <p:nvPr/>
          </p:nvSpPr>
          <p:spPr>
            <a:xfrm>
              <a:off x="3852957" y="1976358"/>
              <a:ext cx="2060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수집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CF7A72-98BF-9056-B788-22FDDE98924C}"/>
              </a:ext>
            </a:extLst>
          </p:cNvPr>
          <p:cNvGrpSpPr/>
          <p:nvPr/>
        </p:nvGrpSpPr>
        <p:grpSpPr>
          <a:xfrm>
            <a:off x="5960271" y="1530485"/>
            <a:ext cx="2160240" cy="796118"/>
            <a:chOff x="7580449" y="1563638"/>
            <a:chExt cx="2160240" cy="79611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AF9CEE6-1824-FE14-7F71-A727B17126D4}"/>
                </a:ext>
              </a:extLst>
            </p:cNvPr>
            <p:cNvSpPr/>
            <p:nvPr/>
          </p:nvSpPr>
          <p:spPr>
            <a:xfrm>
              <a:off x="8504605" y="1563638"/>
              <a:ext cx="311931" cy="2666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2FD36C-31CF-BA2E-1449-52BBA2084538}"/>
                </a:ext>
              </a:extLst>
            </p:cNvPr>
            <p:cNvSpPr txBox="1"/>
            <p:nvPr/>
          </p:nvSpPr>
          <p:spPr>
            <a:xfrm>
              <a:off x="7580449" y="1990424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5D0655-A45D-00D9-8BD2-6AFD5260E55D}"/>
              </a:ext>
            </a:extLst>
          </p:cNvPr>
          <p:cNvGrpSpPr/>
          <p:nvPr/>
        </p:nvGrpSpPr>
        <p:grpSpPr>
          <a:xfrm>
            <a:off x="1965246" y="3221090"/>
            <a:ext cx="1872208" cy="845746"/>
            <a:chOff x="3371553" y="3067558"/>
            <a:chExt cx="1872208" cy="84574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3912DD9-3528-033C-CF05-23588FFF1D9E}"/>
                </a:ext>
              </a:extLst>
            </p:cNvPr>
            <p:cNvSpPr/>
            <p:nvPr/>
          </p:nvSpPr>
          <p:spPr>
            <a:xfrm>
              <a:off x="4151691" y="3067558"/>
              <a:ext cx="311932" cy="307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4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6C2CF3-F521-1A38-4E21-B58679DB436E}"/>
                </a:ext>
              </a:extLst>
            </p:cNvPr>
            <p:cNvSpPr txBox="1"/>
            <p:nvPr/>
          </p:nvSpPr>
          <p:spPr>
            <a:xfrm>
              <a:off x="3371553" y="354397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시각화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69D32C2-EC79-9C28-6918-60822D069DC5}"/>
              </a:ext>
            </a:extLst>
          </p:cNvPr>
          <p:cNvGrpSpPr/>
          <p:nvPr/>
        </p:nvGrpSpPr>
        <p:grpSpPr>
          <a:xfrm>
            <a:off x="4745401" y="3221090"/>
            <a:ext cx="2294990" cy="846372"/>
            <a:chOff x="7996504" y="2760495"/>
            <a:chExt cx="2294990" cy="84637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EDD484-AA4C-F0E3-5AE6-DDD73327E522}"/>
                </a:ext>
              </a:extLst>
            </p:cNvPr>
            <p:cNvSpPr/>
            <p:nvPr/>
          </p:nvSpPr>
          <p:spPr>
            <a:xfrm>
              <a:off x="8973287" y="2760495"/>
              <a:ext cx="341425" cy="3474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5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AC4FF5-3895-233F-EC98-43F9642C8ECB}"/>
                </a:ext>
              </a:extLst>
            </p:cNvPr>
            <p:cNvSpPr txBox="1"/>
            <p:nvPr/>
          </p:nvSpPr>
          <p:spPr>
            <a:xfrm>
              <a:off x="7996504" y="3237535"/>
              <a:ext cx="2294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의의 및 한계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587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0" y="0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145771" y="616166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원리 및 단계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FF28B-1B72-9AA2-E212-7477125905C8}"/>
              </a:ext>
            </a:extLst>
          </p:cNvPr>
          <p:cNvSpPr txBox="1"/>
          <p:nvPr/>
        </p:nvSpPr>
        <p:spPr>
          <a:xfrm>
            <a:off x="1331640" y="2139702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DE789-D900-5D8A-F76E-67B4B7DCC741}"/>
              </a:ext>
            </a:extLst>
          </p:cNvPr>
          <p:cNvSpPr txBox="1"/>
          <p:nvPr/>
        </p:nvSpPr>
        <p:spPr>
          <a:xfrm>
            <a:off x="1854098" y="2493645"/>
            <a:ext cx="59046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ex)</a:t>
            </a:r>
          </a:p>
          <a:p>
            <a:pPr algn="ctr"/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한화가 </a:t>
            </a:r>
            <a:r>
              <a:rPr lang="en-US" altLang="ko-KR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</a:t>
            </a:r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등을 </a:t>
            </a:r>
            <a:r>
              <a:rPr lang="en-US" altLang="ko-KR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10</a:t>
            </a:r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번 했다면 한화가 우승할 확률 </a:t>
            </a:r>
            <a:endParaRPr lang="en-US" altLang="ko-KR" sz="20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en-US" altLang="ko-KR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=</a:t>
            </a:r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10/10000 =</a:t>
            </a:r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0.1%</a:t>
            </a:r>
          </a:p>
          <a:p>
            <a:pPr algn="ctr"/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한화가 </a:t>
            </a:r>
            <a:r>
              <a:rPr lang="en-US" altLang="ko-KR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10</a:t>
            </a:r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등을 </a:t>
            </a:r>
            <a:r>
              <a:rPr lang="en-US" altLang="ko-KR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9000</a:t>
            </a:r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번 했다면 한화가 </a:t>
            </a:r>
            <a:r>
              <a:rPr lang="ko-KR" altLang="en-US" sz="2000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꼴지할</a:t>
            </a:r>
            <a:r>
              <a:rPr lang="ko-KR" altLang="en-US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확률 </a:t>
            </a:r>
            <a:endParaRPr lang="en-US" altLang="ko-KR" sz="20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en-US" altLang="ko-KR" sz="2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= 90%</a:t>
            </a:r>
            <a:endParaRPr lang="ko-KR" altLang="en-US" sz="20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562A1A8-2A2A-DFB9-9179-278C457E2FF2}"/>
              </a:ext>
            </a:extLst>
          </p:cNvPr>
          <p:cNvGrpSpPr/>
          <p:nvPr/>
        </p:nvGrpSpPr>
        <p:grpSpPr>
          <a:xfrm>
            <a:off x="3200048" y="1128207"/>
            <a:ext cx="3316168" cy="868786"/>
            <a:chOff x="3068422" y="2007437"/>
            <a:chExt cx="1734941" cy="8687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F90FC49-D202-3EAE-4725-541119538D53}"/>
                </a:ext>
              </a:extLst>
            </p:cNvPr>
            <p:cNvSpPr/>
            <p:nvPr/>
          </p:nvSpPr>
          <p:spPr>
            <a:xfrm>
              <a:off x="3071808" y="2007437"/>
              <a:ext cx="1731555" cy="86577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2340759"/>
                <a:satOff val="-2919"/>
                <a:lumOff val="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사각형: 둥근 모서리 4">
              <a:extLst>
                <a:ext uri="{FF2B5EF4-FFF2-40B4-BE49-F238E27FC236}">
                  <a16:creationId xmlns:a16="http://schemas.microsoft.com/office/drawing/2014/main" id="{9A459AD3-B674-FFD8-E0F1-D74FB074F7D3}"/>
                </a:ext>
              </a:extLst>
            </p:cNvPr>
            <p:cNvSpPr txBox="1"/>
            <p:nvPr/>
          </p:nvSpPr>
          <p:spPr>
            <a:xfrm>
              <a:off x="3068422" y="2061162"/>
              <a:ext cx="1680839" cy="8150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4) </a:t>
              </a:r>
              <a:r>
                <a:rPr lang="ko-KR" altLang="en-US" sz="2800" kern="1200" spc="-150" dirty="0"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해당 등수 횟수가 확률로 산출</a:t>
              </a:r>
              <a:endParaRPr lang="en-US" altLang="ko-KR" sz="2800" kern="1200" spc="-15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C62759-69D8-0725-5669-10A0B2C81D8F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0D14E45-EAD0-C6E7-EB5E-7293A35FE57A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993763-7ECD-8F7D-DD4B-416D8B175FD5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60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D6DAF01-1B7A-82FA-35F5-F445B69FFF0A}"/>
              </a:ext>
            </a:extLst>
          </p:cNvPr>
          <p:cNvGrpSpPr/>
          <p:nvPr/>
        </p:nvGrpSpPr>
        <p:grpSpPr>
          <a:xfrm>
            <a:off x="-5174" y="-9026"/>
            <a:ext cx="9171312" cy="1140617"/>
            <a:chOff x="-5174" y="-9026"/>
            <a:chExt cx="9171312" cy="1140617"/>
          </a:xfrm>
        </p:grpSpPr>
        <p:pic>
          <p:nvPicPr>
            <p:cNvPr id="16" name="Picture 2" descr="green grass field during daytime">
              <a:extLst>
                <a:ext uri="{FF2B5EF4-FFF2-40B4-BE49-F238E27FC236}">
                  <a16:creationId xmlns:a16="http://schemas.microsoft.com/office/drawing/2014/main" id="{A2170182-05F6-0E6F-2F4B-009701522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051"/>
            <a:stretch/>
          </p:blipFill>
          <p:spPr bwMode="auto">
            <a:xfrm>
              <a:off x="0" y="1"/>
              <a:ext cx="9165395" cy="1131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5534290-56D6-0CBD-A91A-54469F25A11B}"/>
                </a:ext>
              </a:extLst>
            </p:cNvPr>
            <p:cNvSpPr/>
            <p:nvPr/>
          </p:nvSpPr>
          <p:spPr>
            <a:xfrm>
              <a:off x="-5174" y="-9026"/>
              <a:ext cx="9171312" cy="113159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65A01B-F78D-DCAC-835C-B6B2FF9911C6}"/>
                </a:ext>
              </a:extLst>
            </p:cNvPr>
            <p:cNvSpPr txBox="1"/>
            <p:nvPr/>
          </p:nvSpPr>
          <p:spPr>
            <a:xfrm>
              <a:off x="0" y="616166"/>
              <a:ext cx="5580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5)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시뮬레이션 구현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지난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5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개년 기준 시즌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preview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FFF28B-1B72-9AA2-E212-7477125905C8}"/>
              </a:ext>
            </a:extLst>
          </p:cNvPr>
          <p:cNvSpPr txBox="1"/>
          <p:nvPr/>
        </p:nvSpPr>
        <p:spPr>
          <a:xfrm>
            <a:off x="1331640" y="2139702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855922-3567-B4FF-636B-E82635713FC3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237E0A5-AEE0-DFDA-B68A-80E07A2AA02B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5012FA-1317-E325-B532-1A238E61E93E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217265C-8795-7E4C-699E-7DE0B45B1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9536"/>
            <a:ext cx="9144000" cy="23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618965C-6F06-22E1-5BE1-37DA4886308D}"/>
              </a:ext>
            </a:extLst>
          </p:cNvPr>
          <p:cNvGrpSpPr/>
          <p:nvPr/>
        </p:nvGrpSpPr>
        <p:grpSpPr>
          <a:xfrm>
            <a:off x="-27312" y="0"/>
            <a:ext cx="9171312" cy="1140617"/>
            <a:chOff x="-5174" y="-9026"/>
            <a:chExt cx="9171312" cy="1140617"/>
          </a:xfrm>
        </p:grpSpPr>
        <p:pic>
          <p:nvPicPr>
            <p:cNvPr id="11" name="Picture 2" descr="green grass field during daytime">
              <a:extLst>
                <a:ext uri="{FF2B5EF4-FFF2-40B4-BE49-F238E27FC236}">
                  <a16:creationId xmlns:a16="http://schemas.microsoft.com/office/drawing/2014/main" id="{E0D2289D-42B5-CE59-D1A1-6121C6AA86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051"/>
            <a:stretch/>
          </p:blipFill>
          <p:spPr bwMode="auto">
            <a:xfrm>
              <a:off x="0" y="1"/>
              <a:ext cx="9165395" cy="1131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4F7BE8-32BA-7788-858C-8CE04864C4FA}"/>
                </a:ext>
              </a:extLst>
            </p:cNvPr>
            <p:cNvSpPr/>
            <p:nvPr/>
          </p:nvSpPr>
          <p:spPr>
            <a:xfrm>
              <a:off x="-5174" y="-9026"/>
              <a:ext cx="9171312" cy="113159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0" y="616166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5)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구현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- 6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월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6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일까지 기록 반영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FF28B-1B72-9AA2-E212-7477125905C8}"/>
              </a:ext>
            </a:extLst>
          </p:cNvPr>
          <p:cNvSpPr txBox="1"/>
          <p:nvPr/>
        </p:nvSpPr>
        <p:spPr>
          <a:xfrm>
            <a:off x="1331640" y="2139702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67D7B6-86F2-FB53-94C6-96D13DD68806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A41D17-61C0-8405-F858-2C17995CEEB6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7E5B80-346C-8E67-B20D-13C0D8EA9438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58CCE78-9DB3-6305-FC6A-54AB9EC05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9536"/>
            <a:ext cx="9144000" cy="23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2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0" y="0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0" y="616166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6)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분석 후 시사점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FF28B-1B72-9AA2-E212-7477125905C8}"/>
              </a:ext>
            </a:extLst>
          </p:cNvPr>
          <p:cNvSpPr txBox="1"/>
          <p:nvPr/>
        </p:nvSpPr>
        <p:spPr>
          <a:xfrm>
            <a:off x="1331640" y="2139702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pic>
        <p:nvPicPr>
          <p:cNvPr id="10" name="Picture 2" descr="F:\DAHYUN\취미\블로그\포스팅\취미\PPT\사진자료\baseball-2026891_128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852" l="398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1030" r="1762" b="5124"/>
          <a:stretch/>
        </p:blipFill>
        <p:spPr bwMode="auto">
          <a:xfrm>
            <a:off x="574777" y="1419622"/>
            <a:ext cx="2701079" cy="246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D60845-145C-90C9-1C41-05C765BD517A}"/>
              </a:ext>
            </a:extLst>
          </p:cNvPr>
          <p:cNvSpPr txBox="1"/>
          <p:nvPr/>
        </p:nvSpPr>
        <p:spPr>
          <a:xfrm>
            <a:off x="2758884" y="2116139"/>
            <a:ext cx="5904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스포츠는 강한 팀이 무조건 승리하는 것이 아니라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, 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승리할 확률이 높은 것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ko-KR" altLang="en-US" u="sng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기대 승률에 의한 확률적 승리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B06BC1-85C6-1C4B-29E2-F63BDE0E96BC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F016135-0649-D7CF-B375-5E7FDA7B22EC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98B775-8374-2DC0-6E5D-6F0B74E1E678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996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-2959" y="0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0" y="616166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6)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분석 후 시사점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FF28B-1B72-9AA2-E212-7477125905C8}"/>
              </a:ext>
            </a:extLst>
          </p:cNvPr>
          <p:cNvSpPr txBox="1"/>
          <p:nvPr/>
        </p:nvSpPr>
        <p:spPr>
          <a:xfrm>
            <a:off x="1331640" y="2139702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60845-145C-90C9-1C41-05C765BD517A}"/>
              </a:ext>
            </a:extLst>
          </p:cNvPr>
          <p:cNvSpPr txBox="1"/>
          <p:nvPr/>
        </p:nvSpPr>
        <p:spPr>
          <a:xfrm>
            <a:off x="2707054" y="1331579"/>
            <a:ext cx="59046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모든 팀은 잘하는 팀을 상대할 때보다 못하는 팀을 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상대할 때 승리할 확률이 올라갈 것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 </a:t>
            </a: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승리 부여할 때 가중치로 이 부분을 구현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ex) </a:t>
            </a:r>
          </a:p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기대 승률이 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0.6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인 두산은 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0.3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인 한화를 상대하면 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승리 확률 </a:t>
            </a:r>
            <a:r>
              <a:rPr lang="en-US" altLang="ko-KR" u="sng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66.66%(0.6/(0.3+0.6))</a:t>
            </a:r>
          </a:p>
          <a:p>
            <a:pPr algn="ctr"/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BUT 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0.6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인 </a:t>
            </a:r>
            <a:r>
              <a:rPr lang="en-US" altLang="ko-KR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ssg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를 상대한다면 </a:t>
            </a:r>
            <a:r>
              <a:rPr lang="en-US" altLang="ko-KR" u="sng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50%(0.6/(0.6+0.6))</a:t>
            </a:r>
            <a:endParaRPr lang="ko-KR" altLang="en-US" u="sng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D1954A-F8F9-388E-811F-2369D4B51E51}"/>
              </a:ext>
            </a:extLst>
          </p:cNvPr>
          <p:cNvGrpSpPr/>
          <p:nvPr/>
        </p:nvGrpSpPr>
        <p:grpSpPr>
          <a:xfrm>
            <a:off x="491446" y="1180984"/>
            <a:ext cx="1733586" cy="3397083"/>
            <a:chOff x="6444207" y="803448"/>
            <a:chExt cx="2061406" cy="392854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38A6780-72D5-F483-04ED-BB45D892D3FC}"/>
                </a:ext>
              </a:extLst>
            </p:cNvPr>
            <p:cNvSpPr/>
            <p:nvPr/>
          </p:nvSpPr>
          <p:spPr>
            <a:xfrm>
              <a:off x="6444207" y="1737016"/>
              <a:ext cx="2061406" cy="206140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3" descr="F:\DAHYUN\취미\블로그\포스팅\취미\PPT\사진자료\silhouette-3134466_1280.png">
              <a:extLst>
                <a:ext uri="{FF2B5EF4-FFF2-40B4-BE49-F238E27FC236}">
                  <a16:creationId xmlns:a16="http://schemas.microsoft.com/office/drawing/2014/main" id="{852132EA-A8FC-8D25-DFDB-C0C32CE1D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775" y="803448"/>
              <a:ext cx="1964271" cy="392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E16AB45-9F9D-9558-5336-530CED334681}"/>
              </a:ext>
            </a:extLst>
          </p:cNvPr>
          <p:cNvSpPr/>
          <p:nvPr/>
        </p:nvSpPr>
        <p:spPr>
          <a:xfrm rot="5400000">
            <a:off x="5357861" y="2228086"/>
            <a:ext cx="603042" cy="5040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D39EF76-C7A3-D92D-C124-B2D9E8D332A1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8C1DC70-0B03-B074-F9EE-D0B5F5D018A8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93B619-4FD1-4544-19DE-B0A72DB6156A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298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0" y="-9027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0" y="616166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6)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분석 후 시사점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FF28B-1B72-9AA2-E212-7477125905C8}"/>
              </a:ext>
            </a:extLst>
          </p:cNvPr>
          <p:cNvSpPr txBox="1"/>
          <p:nvPr/>
        </p:nvSpPr>
        <p:spPr>
          <a:xfrm>
            <a:off x="1331640" y="2139702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60845-145C-90C9-1C41-05C765BD517A}"/>
              </a:ext>
            </a:extLst>
          </p:cNvPr>
          <p:cNvSpPr txBox="1"/>
          <p:nvPr/>
        </p:nvSpPr>
        <p:spPr>
          <a:xfrm>
            <a:off x="2979594" y="1570315"/>
            <a:ext cx="55590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우연 등 다양한 변수에 의해 못하는 팀도 우승할 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가능성 존재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최대한 많은 횟수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(10000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번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)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의 반복으로 그 우연이 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얼만큼의 확률로 발생하는지 확인 가능</a:t>
            </a:r>
            <a:endParaRPr lang="ko-KR" altLang="en-US" u="sng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E16AB45-9F9D-9558-5336-530CED334681}"/>
              </a:ext>
            </a:extLst>
          </p:cNvPr>
          <p:cNvSpPr/>
          <p:nvPr/>
        </p:nvSpPr>
        <p:spPr>
          <a:xfrm rot="5400000">
            <a:off x="5320848" y="2470405"/>
            <a:ext cx="707886" cy="5040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F:\DAHYUN\취미\블로그\포스팅\취미\PPT\사진자료\baseball-2026891_1280.png">
            <a:extLst>
              <a:ext uri="{FF2B5EF4-FFF2-40B4-BE49-F238E27FC236}">
                <a16:creationId xmlns:a16="http://schemas.microsoft.com/office/drawing/2014/main" id="{5B0439CE-89A0-7DC1-A35B-2C3662D02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852" l="398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1030" r="1762" b="5124"/>
          <a:stretch/>
        </p:blipFill>
        <p:spPr bwMode="auto">
          <a:xfrm>
            <a:off x="359396" y="1749551"/>
            <a:ext cx="2701079" cy="246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176393E-53C3-7760-AE37-2FBE82045762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C4DE3C4-3DFE-711A-A581-75A9691CE98F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7E3D7B-0DA6-AC5B-A2EE-31C1058285BD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71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een grass field during daytime">
            <a:extLst>
              <a:ext uri="{FF2B5EF4-FFF2-40B4-BE49-F238E27FC236}">
                <a16:creationId xmlns:a16="http://schemas.microsoft.com/office/drawing/2014/main" id="{A2170182-05F6-0E6F-2F4B-00970152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395" cy="51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534290-56D6-0CBD-A91A-54469F25A11B}"/>
              </a:ext>
            </a:extLst>
          </p:cNvPr>
          <p:cNvSpPr/>
          <p:nvPr/>
        </p:nvSpPr>
        <p:spPr>
          <a:xfrm>
            <a:off x="-2959" y="0"/>
            <a:ext cx="9171312" cy="51615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5A01B-F78D-DCAC-835C-B6B2FF9911C6}"/>
              </a:ext>
            </a:extLst>
          </p:cNvPr>
          <p:cNvSpPr txBox="1"/>
          <p:nvPr/>
        </p:nvSpPr>
        <p:spPr>
          <a:xfrm>
            <a:off x="0" y="616166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6)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시뮬레이션 분석 후 시사점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FF28B-1B72-9AA2-E212-7477125905C8}"/>
              </a:ext>
            </a:extLst>
          </p:cNvPr>
          <p:cNvSpPr txBox="1"/>
          <p:nvPr/>
        </p:nvSpPr>
        <p:spPr>
          <a:xfrm>
            <a:off x="1331640" y="2139702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60845-145C-90C9-1C41-05C765BD517A}"/>
              </a:ext>
            </a:extLst>
          </p:cNvPr>
          <p:cNvSpPr txBox="1"/>
          <p:nvPr/>
        </p:nvSpPr>
        <p:spPr>
          <a:xfrm>
            <a:off x="2707054" y="1331579"/>
            <a:ext cx="59046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많은 횟수의 반복으로 그 팀의 실력에 따라 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u="sng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몇 등이 적합한지</a:t>
            </a:r>
            <a:r>
              <a:rPr lang="en-US" altLang="ko-KR" u="sng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=</a:t>
            </a:r>
            <a:r>
              <a:rPr lang="ko-KR" altLang="en-US" u="sng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확률이 제일 </a:t>
            </a:r>
            <a:r>
              <a:rPr lang="ko-KR" altLang="en-US" u="sng" dirty="0" err="1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높은지</a:t>
            </a:r>
            <a:r>
              <a:rPr lang="ko-KR" altLang="en-US" u="sng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확인 가능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ex)</a:t>
            </a:r>
          </a:p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한화가 꼴등 횟수가 다른 팀들에 비해 많다면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, </a:t>
            </a:r>
          </a:p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한화의 실력은 꼴등이 적합</a:t>
            </a:r>
            <a:endParaRPr lang="ko-KR" altLang="en-US" u="sng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D1954A-F8F9-388E-811F-2369D4B51E51}"/>
              </a:ext>
            </a:extLst>
          </p:cNvPr>
          <p:cNvGrpSpPr/>
          <p:nvPr/>
        </p:nvGrpSpPr>
        <p:grpSpPr>
          <a:xfrm>
            <a:off x="491446" y="1180984"/>
            <a:ext cx="1733586" cy="3397083"/>
            <a:chOff x="6444207" y="803448"/>
            <a:chExt cx="2061406" cy="392854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38A6780-72D5-F483-04ED-BB45D892D3FC}"/>
                </a:ext>
              </a:extLst>
            </p:cNvPr>
            <p:cNvSpPr/>
            <p:nvPr/>
          </p:nvSpPr>
          <p:spPr>
            <a:xfrm>
              <a:off x="6444207" y="1737016"/>
              <a:ext cx="2061406" cy="206140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3" descr="F:\DAHYUN\취미\블로그\포스팅\취미\PPT\사진자료\silhouette-3134466_1280.png">
              <a:extLst>
                <a:ext uri="{FF2B5EF4-FFF2-40B4-BE49-F238E27FC236}">
                  <a16:creationId xmlns:a16="http://schemas.microsoft.com/office/drawing/2014/main" id="{852132EA-A8FC-8D25-DFDB-C0C32CE1D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775" y="803448"/>
              <a:ext cx="1964271" cy="392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E16AB45-9F9D-9558-5336-530CED334681}"/>
              </a:ext>
            </a:extLst>
          </p:cNvPr>
          <p:cNvSpPr/>
          <p:nvPr/>
        </p:nvSpPr>
        <p:spPr>
          <a:xfrm rot="5400000">
            <a:off x="5357861" y="2355950"/>
            <a:ext cx="603042" cy="5040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DDFBDC-9BED-9862-CCBE-FC6C4A451697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1E8FCCE-2DF6-3AB0-438B-27D2B787B84A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71C274-B588-1578-F955-149086D8679C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54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015569A-D9CA-A64F-3B83-A59B94144B6B}"/>
              </a:ext>
            </a:extLst>
          </p:cNvPr>
          <p:cNvGrpSpPr/>
          <p:nvPr/>
        </p:nvGrpSpPr>
        <p:grpSpPr>
          <a:xfrm>
            <a:off x="0" y="-39051"/>
            <a:ext cx="9144001" cy="938465"/>
            <a:chOff x="190448" y="1530003"/>
            <a:chExt cx="9144001" cy="938465"/>
          </a:xfrm>
        </p:grpSpPr>
        <p:pic>
          <p:nvPicPr>
            <p:cNvPr id="7" name="Picture 2" descr="F:\DAHYUN\취미\블로그\포스팅\취미\PPT\사진자료\baseball-field-1563858_1920.jpg">
              <a:extLst>
                <a:ext uri="{FF2B5EF4-FFF2-40B4-BE49-F238E27FC236}">
                  <a16:creationId xmlns:a16="http://schemas.microsoft.com/office/drawing/2014/main" id="{4AB323EE-1D04-0B27-EF3C-A492B47C6E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357"/>
            <a:stretch/>
          </p:blipFill>
          <p:spPr bwMode="auto">
            <a:xfrm>
              <a:off x="190449" y="1551738"/>
              <a:ext cx="9144000" cy="84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775FF0-20AE-C292-7FCC-F69AE5B1772F}"/>
                </a:ext>
              </a:extLst>
            </p:cNvPr>
            <p:cNvSpPr/>
            <p:nvPr/>
          </p:nvSpPr>
          <p:spPr>
            <a:xfrm>
              <a:off x="190448" y="1530003"/>
              <a:ext cx="9144001" cy="938465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33AD10-0374-CB62-AD8C-E8B3796E7205}"/>
              </a:ext>
            </a:extLst>
          </p:cNvPr>
          <p:cNvGrpSpPr/>
          <p:nvPr/>
        </p:nvGrpSpPr>
        <p:grpSpPr>
          <a:xfrm>
            <a:off x="107504" y="185030"/>
            <a:ext cx="5760640" cy="369332"/>
            <a:chOff x="824576" y="1411635"/>
            <a:chExt cx="5760640" cy="3693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ED30004-0C34-F4B8-67FC-14C8A7255565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4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0AC71-AAF7-E400-058D-138BBCAE9391}"/>
                </a:ext>
              </a:extLst>
            </p:cNvPr>
            <p:cNvSpPr txBox="1"/>
            <p:nvPr/>
          </p:nvSpPr>
          <p:spPr>
            <a:xfrm>
              <a:off x="824576" y="1411635"/>
              <a:ext cx="576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시각화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지난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5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개년 기준 시즌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preview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04D7E00-FBC6-A8AD-4359-66DBA11A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79" y="855245"/>
            <a:ext cx="6821442" cy="42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27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9698067-0F04-38E3-C9B0-4E2920E40948}"/>
              </a:ext>
            </a:extLst>
          </p:cNvPr>
          <p:cNvGrpSpPr/>
          <p:nvPr/>
        </p:nvGrpSpPr>
        <p:grpSpPr>
          <a:xfrm>
            <a:off x="0" y="-39051"/>
            <a:ext cx="9144001" cy="938465"/>
            <a:chOff x="190448" y="1530003"/>
            <a:chExt cx="9144001" cy="938465"/>
          </a:xfrm>
        </p:grpSpPr>
        <p:pic>
          <p:nvPicPr>
            <p:cNvPr id="7" name="Picture 2" descr="F:\DAHYUN\취미\블로그\포스팅\취미\PPT\사진자료\baseball-field-1563858_1920.jpg">
              <a:extLst>
                <a:ext uri="{FF2B5EF4-FFF2-40B4-BE49-F238E27FC236}">
                  <a16:creationId xmlns:a16="http://schemas.microsoft.com/office/drawing/2014/main" id="{7360F18D-4FCB-BEA5-022F-50E687EFB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357"/>
            <a:stretch/>
          </p:blipFill>
          <p:spPr bwMode="auto">
            <a:xfrm>
              <a:off x="190449" y="1551738"/>
              <a:ext cx="9144000" cy="84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6F1082-50CD-CD09-72B1-ED9D0D2AAC2D}"/>
                </a:ext>
              </a:extLst>
            </p:cNvPr>
            <p:cNvSpPr/>
            <p:nvPr/>
          </p:nvSpPr>
          <p:spPr>
            <a:xfrm>
              <a:off x="190448" y="1530003"/>
              <a:ext cx="9144001" cy="938465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33AD10-0374-CB62-AD8C-E8B3796E7205}"/>
              </a:ext>
            </a:extLst>
          </p:cNvPr>
          <p:cNvGrpSpPr/>
          <p:nvPr/>
        </p:nvGrpSpPr>
        <p:grpSpPr>
          <a:xfrm>
            <a:off x="-180528" y="172864"/>
            <a:ext cx="5256584" cy="369332"/>
            <a:chOff x="526030" y="1393104"/>
            <a:chExt cx="5256584" cy="3693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ED30004-0C34-F4B8-67FC-14C8A7255565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4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0AC71-AAF7-E400-058D-138BBCAE9391}"/>
                </a:ext>
              </a:extLst>
            </p:cNvPr>
            <p:cNvSpPr txBox="1"/>
            <p:nvPr/>
          </p:nvSpPr>
          <p:spPr>
            <a:xfrm>
              <a:off x="526030" y="1393104"/>
              <a:ext cx="525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시각화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– 2022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최종 순위 예측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28D119F-2D3E-BB99-3327-5BA82D996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55080"/>
            <a:ext cx="6824286" cy="42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3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51911E30-4703-AF45-7ACF-55B783ED05FB}"/>
              </a:ext>
            </a:extLst>
          </p:cNvPr>
          <p:cNvGrpSpPr/>
          <p:nvPr/>
        </p:nvGrpSpPr>
        <p:grpSpPr>
          <a:xfrm>
            <a:off x="0" y="-39051"/>
            <a:ext cx="9144001" cy="938465"/>
            <a:chOff x="190448" y="1530003"/>
            <a:chExt cx="9144001" cy="938465"/>
          </a:xfrm>
        </p:grpSpPr>
        <p:pic>
          <p:nvPicPr>
            <p:cNvPr id="45" name="Picture 2" descr="F:\DAHYUN\취미\블로그\포스팅\취미\PPT\사진자료\baseball-field-1563858_1920.jpg">
              <a:extLst>
                <a:ext uri="{FF2B5EF4-FFF2-40B4-BE49-F238E27FC236}">
                  <a16:creationId xmlns:a16="http://schemas.microsoft.com/office/drawing/2014/main" id="{7BEE7EE2-095F-2E99-A4FC-38574F481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357"/>
            <a:stretch/>
          </p:blipFill>
          <p:spPr bwMode="auto">
            <a:xfrm>
              <a:off x="190449" y="1551738"/>
              <a:ext cx="9144000" cy="84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3DDBA1B-2FB3-C1BE-D46F-FD7A01E6AF57}"/>
                </a:ext>
              </a:extLst>
            </p:cNvPr>
            <p:cNvSpPr/>
            <p:nvPr/>
          </p:nvSpPr>
          <p:spPr>
            <a:xfrm>
              <a:off x="190448" y="1530003"/>
              <a:ext cx="9144001" cy="938465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33AD10-0374-CB62-AD8C-E8B3796E7205}"/>
              </a:ext>
            </a:extLst>
          </p:cNvPr>
          <p:cNvGrpSpPr/>
          <p:nvPr/>
        </p:nvGrpSpPr>
        <p:grpSpPr>
          <a:xfrm>
            <a:off x="184013" y="168667"/>
            <a:ext cx="4152167" cy="369332"/>
            <a:chOff x="886073" y="1427954"/>
            <a:chExt cx="4152167" cy="3693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ED30004-0C34-F4B8-67FC-14C8A7255565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4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0AC71-AAF7-E400-058D-138BBCAE9391}"/>
                </a:ext>
              </a:extLst>
            </p:cNvPr>
            <p:cNvSpPr txBox="1"/>
            <p:nvPr/>
          </p:nvSpPr>
          <p:spPr>
            <a:xfrm>
              <a:off x="1174105" y="1427954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시각화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올해 최종 순위 예측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pic>
        <p:nvPicPr>
          <p:cNvPr id="1026" name="Picture 2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54446DA7-A44C-245B-FD26-327EF69DB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1746" r="81499" b="68095"/>
          <a:stretch/>
        </p:blipFill>
        <p:spPr bwMode="auto">
          <a:xfrm>
            <a:off x="5381087" y="3454424"/>
            <a:ext cx="904583" cy="61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406DDCDE-BBB5-F64C-485C-42490B9EC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8" t="1745" r="62923" b="68096"/>
          <a:stretch/>
        </p:blipFill>
        <p:spPr bwMode="auto">
          <a:xfrm>
            <a:off x="2513276" y="4202574"/>
            <a:ext cx="777288" cy="64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C267CE45-C13A-FC96-7E32-DC43BE3F1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1" t="-265" r="42731" b="66085"/>
          <a:stretch/>
        </p:blipFill>
        <p:spPr bwMode="auto">
          <a:xfrm>
            <a:off x="5385205" y="1718504"/>
            <a:ext cx="896349" cy="84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1EEC79B3-5DD3-E0D6-DAA8-35D7ADCF3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3" t="1745" r="22539" b="68096"/>
          <a:stretch/>
        </p:blipFill>
        <p:spPr bwMode="auto">
          <a:xfrm>
            <a:off x="2539386" y="2629047"/>
            <a:ext cx="777288" cy="64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FC230C1C-3AFF-901F-BDA2-58914B829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1" t="1745" r="1539" b="68096"/>
          <a:stretch/>
        </p:blipFill>
        <p:spPr bwMode="auto">
          <a:xfrm>
            <a:off x="2525217" y="1818481"/>
            <a:ext cx="837741" cy="62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3C67CEB3-B782-ABA3-1E0F-79CBCC4E8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51870" r="83115" b="17971"/>
          <a:stretch/>
        </p:blipFill>
        <p:spPr bwMode="auto">
          <a:xfrm>
            <a:off x="2528483" y="3407265"/>
            <a:ext cx="777287" cy="64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D0A940B2-9AD5-CA4C-2E72-2E1C95170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9" t="51870" r="62115" b="17971"/>
          <a:stretch/>
        </p:blipFill>
        <p:spPr bwMode="auto">
          <a:xfrm>
            <a:off x="5437264" y="2642840"/>
            <a:ext cx="844290" cy="6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3B377187-709D-98AF-F38F-50597EC5C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5" t="51870" r="21455" b="16653"/>
          <a:stretch/>
        </p:blipFill>
        <p:spPr bwMode="auto">
          <a:xfrm>
            <a:off x="2479418" y="918024"/>
            <a:ext cx="929340" cy="71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B63CB66E-F609-B4BA-FD6F-C139EC215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4" t="53821" r="456" b="17971"/>
          <a:stretch/>
        </p:blipFill>
        <p:spPr bwMode="auto">
          <a:xfrm>
            <a:off x="5335059" y="4233552"/>
            <a:ext cx="996638" cy="61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 다음 달 3일 2021 프로야구가  막을 올리는 가운데  5강팀에 대한 전망들이 관심을 받고 있다.">
            <a:extLst>
              <a:ext uri="{FF2B5EF4-FFF2-40B4-BE49-F238E27FC236}">
                <a16:creationId xmlns:a16="http://schemas.microsoft.com/office/drawing/2014/main" id="{43C49652-71ED-B35F-9134-CF82A2735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3" t="53821" r="42321" b="17971"/>
          <a:stretch/>
        </p:blipFill>
        <p:spPr bwMode="auto">
          <a:xfrm>
            <a:off x="5383847" y="988608"/>
            <a:ext cx="896349" cy="64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순위 랭킹 아이콘 76809089">
            <a:extLst>
              <a:ext uri="{FF2B5EF4-FFF2-40B4-BE49-F238E27FC236}">
                <a16:creationId xmlns:a16="http://schemas.microsoft.com/office/drawing/2014/main" id="{A10DB561-7A30-A1FB-3817-864CC446D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t="22538" r="68972" b="52870"/>
          <a:stretch/>
        </p:blipFill>
        <p:spPr bwMode="auto">
          <a:xfrm>
            <a:off x="1951291" y="1079179"/>
            <a:ext cx="427049" cy="4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순위 랭킹 아이콘 76809089">
            <a:extLst>
              <a:ext uri="{FF2B5EF4-FFF2-40B4-BE49-F238E27FC236}">
                <a16:creationId xmlns:a16="http://schemas.microsoft.com/office/drawing/2014/main" id="{4E51C20F-0026-CFD8-FA22-18DC6D1CD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0" t="20924" r="36560" b="54846"/>
          <a:stretch/>
        </p:blipFill>
        <p:spPr bwMode="auto">
          <a:xfrm>
            <a:off x="1948090" y="1909632"/>
            <a:ext cx="427049" cy="4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순위 랭킹 아이콘 76809089">
            <a:extLst>
              <a:ext uri="{FF2B5EF4-FFF2-40B4-BE49-F238E27FC236}">
                <a16:creationId xmlns:a16="http://schemas.microsoft.com/office/drawing/2014/main" id="{1EE6AD84-CE49-B448-8934-413D323EA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t="22538" r="6320" b="54846"/>
          <a:stretch/>
        </p:blipFill>
        <p:spPr bwMode="auto">
          <a:xfrm>
            <a:off x="1945025" y="2740085"/>
            <a:ext cx="430114" cy="4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순위 랭킹 아이콘 76809089">
            <a:extLst>
              <a:ext uri="{FF2B5EF4-FFF2-40B4-BE49-F238E27FC236}">
                <a16:creationId xmlns:a16="http://schemas.microsoft.com/office/drawing/2014/main" id="{F8B9AFAE-1696-CAF8-99F3-D7B4913D7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49850" r="75456" b="31599"/>
          <a:stretch/>
        </p:blipFill>
        <p:spPr bwMode="auto">
          <a:xfrm>
            <a:off x="1944216" y="3501240"/>
            <a:ext cx="430923" cy="41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순위 랭킹 아이콘 76809089">
            <a:extLst>
              <a:ext uri="{FF2B5EF4-FFF2-40B4-BE49-F238E27FC236}">
                <a16:creationId xmlns:a16="http://schemas.microsoft.com/office/drawing/2014/main" id="{1680BB48-059A-31A8-F860-87A62A838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t="50150" r="51936" b="31298"/>
          <a:stretch/>
        </p:blipFill>
        <p:spPr bwMode="auto">
          <a:xfrm>
            <a:off x="1936320" y="4313791"/>
            <a:ext cx="456054" cy="4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순위 랭킹 아이콘 76809089">
            <a:extLst>
              <a:ext uri="{FF2B5EF4-FFF2-40B4-BE49-F238E27FC236}">
                <a16:creationId xmlns:a16="http://schemas.microsoft.com/office/drawing/2014/main" id="{25C9A5BC-0744-A85B-02BA-1083FF3A1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0" t="49850" r="27408" b="31840"/>
          <a:stretch/>
        </p:blipFill>
        <p:spPr bwMode="auto">
          <a:xfrm>
            <a:off x="4868120" y="1079179"/>
            <a:ext cx="448175" cy="40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순위 랭킹 아이콘 76809089">
            <a:extLst>
              <a:ext uri="{FF2B5EF4-FFF2-40B4-BE49-F238E27FC236}">
                <a16:creationId xmlns:a16="http://schemas.microsoft.com/office/drawing/2014/main" id="{8F69249E-3E9F-6EF5-D7DF-AE9CC57B7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 t="49850" r="4640" b="31257"/>
          <a:stretch/>
        </p:blipFill>
        <p:spPr bwMode="auto">
          <a:xfrm>
            <a:off x="4868121" y="1928757"/>
            <a:ext cx="423960" cy="4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순위 랭킹 아이콘 76809089">
            <a:extLst>
              <a:ext uri="{FF2B5EF4-FFF2-40B4-BE49-F238E27FC236}">
                <a16:creationId xmlns:a16="http://schemas.microsoft.com/office/drawing/2014/main" id="{5078CB42-18C8-9FCD-3DC5-15261EA3F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t="72315" r="75815" b="9616"/>
          <a:stretch/>
        </p:blipFill>
        <p:spPr bwMode="auto">
          <a:xfrm>
            <a:off x="4867639" y="2800892"/>
            <a:ext cx="424442" cy="40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순위 랭킹 아이콘 76809089">
            <a:extLst>
              <a:ext uri="{FF2B5EF4-FFF2-40B4-BE49-F238E27FC236}">
                <a16:creationId xmlns:a16="http://schemas.microsoft.com/office/drawing/2014/main" id="{55325767-5505-2131-9BCD-69C7E9B19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t="71802" r="52434" b="9616"/>
          <a:stretch/>
        </p:blipFill>
        <p:spPr bwMode="auto">
          <a:xfrm>
            <a:off x="4864811" y="3508045"/>
            <a:ext cx="423960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순위 랭킹 아이콘 76809089">
            <a:extLst>
              <a:ext uri="{FF2B5EF4-FFF2-40B4-BE49-F238E27FC236}">
                <a16:creationId xmlns:a16="http://schemas.microsoft.com/office/drawing/2014/main" id="{97DA8562-9747-C534-5FE2-F9054641D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3" t="72315" r="28160" b="9103"/>
          <a:stretch/>
        </p:blipFill>
        <p:spPr bwMode="auto">
          <a:xfrm>
            <a:off x="4867639" y="4357855"/>
            <a:ext cx="423960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F:\DAHYUN\취미\블로그\포스팅\취미\PPT\사진자료\athletes-1835893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0" b="15660"/>
          <a:stretch/>
        </p:blipFill>
        <p:spPr bwMode="auto">
          <a:xfrm>
            <a:off x="0" y="0"/>
            <a:ext cx="4496156" cy="514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84F990-9CCA-5BDA-225F-A2068EB0B66B}"/>
              </a:ext>
            </a:extLst>
          </p:cNvPr>
          <p:cNvGrpSpPr/>
          <p:nvPr/>
        </p:nvGrpSpPr>
        <p:grpSpPr>
          <a:xfrm>
            <a:off x="179512" y="123478"/>
            <a:ext cx="3290090" cy="369332"/>
            <a:chOff x="886073" y="1393104"/>
            <a:chExt cx="3290090" cy="3693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CBBC6D6-2941-6B81-6614-F53FD6B76EA6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1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F442A2-B60E-7B94-637A-F5B7F495DECA}"/>
                </a:ext>
              </a:extLst>
            </p:cNvPr>
            <p:cNvSpPr txBox="1"/>
            <p:nvPr/>
          </p:nvSpPr>
          <p:spPr>
            <a:xfrm>
              <a:off x="1067870" y="1393104"/>
              <a:ext cx="3108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프로젝트 주제 및 선정 배경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D0DFE0-3768-F40C-DE34-73A0A65CE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b="13201"/>
          <a:stretch/>
        </p:blipFill>
        <p:spPr bwMode="auto">
          <a:xfrm>
            <a:off x="611559" y="836921"/>
            <a:ext cx="3536255" cy="403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7044AB-F2F6-1FDB-7033-7FCD6259DC79}"/>
              </a:ext>
            </a:extLst>
          </p:cNvPr>
          <p:cNvSpPr/>
          <p:nvPr/>
        </p:nvSpPr>
        <p:spPr>
          <a:xfrm>
            <a:off x="4524262" y="1057409"/>
            <a:ext cx="4396324" cy="31291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2022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시즌 최종 순위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7CDB9-06FF-37D6-8DCB-B8404AEA0086}"/>
              </a:ext>
            </a:extLst>
          </p:cNvPr>
          <p:cNvSpPr txBox="1"/>
          <p:nvPr/>
        </p:nvSpPr>
        <p:spPr>
          <a:xfrm>
            <a:off x="4694581" y="2215152"/>
            <a:ext cx="4250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내가 응원하는 팀이 플레이오프에 진출할 수 있을까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?</a:t>
            </a:r>
          </a:p>
          <a:p>
            <a:pPr algn="ctr"/>
            <a:endParaRPr lang="en-US" altLang="ko-KR" sz="16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과연 이번에는 어떤 팀이 우승할까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?</a:t>
            </a:r>
          </a:p>
          <a:p>
            <a:pPr algn="ctr"/>
            <a:endParaRPr lang="en-US" altLang="ko-KR" sz="16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우리 팀의 최종 순위는 어떻게 될까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?</a:t>
            </a:r>
            <a:endParaRPr lang="ko-KR" altLang="en-US" sz="16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803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438D27FE-1F33-02FC-3BA2-AFE78E61B3F4}"/>
              </a:ext>
            </a:extLst>
          </p:cNvPr>
          <p:cNvGrpSpPr/>
          <p:nvPr/>
        </p:nvGrpSpPr>
        <p:grpSpPr>
          <a:xfrm>
            <a:off x="2312" y="-54864"/>
            <a:ext cx="9144002" cy="5143500"/>
            <a:chOff x="-2" y="0"/>
            <a:chExt cx="9144002" cy="5143500"/>
          </a:xfrm>
        </p:grpSpPr>
        <p:pic>
          <p:nvPicPr>
            <p:cNvPr id="46" name="Picture 2" descr="야구, 채 점, 홈으로 슬라이딩, 놀이, 선수, 게임, 점수, 팀, 스포츠, 분야, 수평, 경쟁">
              <a:extLst>
                <a:ext uri="{FF2B5EF4-FFF2-40B4-BE49-F238E27FC236}">
                  <a16:creationId xmlns:a16="http://schemas.microsoft.com/office/drawing/2014/main" id="{E8A1BEA5-E606-1964-5C9D-8935C796FA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8A56B9-AF5B-E554-D5D7-9D82FFFEF011}"/>
                </a:ext>
              </a:extLst>
            </p:cNvPr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F3BC851-E6E2-679B-C10A-947FE72B9284}"/>
              </a:ext>
            </a:extLst>
          </p:cNvPr>
          <p:cNvGrpSpPr/>
          <p:nvPr/>
        </p:nvGrpSpPr>
        <p:grpSpPr>
          <a:xfrm>
            <a:off x="-612576" y="133185"/>
            <a:ext cx="3864135" cy="369332"/>
            <a:chOff x="21974" y="1393104"/>
            <a:chExt cx="3864135" cy="369332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05CD907-9215-FE97-8FA8-6AB6554B9777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5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8D5F94-2FB5-5E27-BB91-E228681B930E}"/>
                </a:ext>
              </a:extLst>
            </p:cNvPr>
            <p:cNvSpPr txBox="1"/>
            <p:nvPr/>
          </p:nvSpPr>
          <p:spPr>
            <a:xfrm>
              <a:off x="21974" y="1393104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의의 및 한계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41E9138D-FD41-284A-8518-FA3899BC11D5}"/>
              </a:ext>
            </a:extLst>
          </p:cNvPr>
          <p:cNvSpPr/>
          <p:nvPr/>
        </p:nvSpPr>
        <p:spPr>
          <a:xfrm>
            <a:off x="1170860" y="1238176"/>
            <a:ext cx="801579" cy="7653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의의</a:t>
            </a:r>
            <a:endParaRPr lang="ko-KR" altLang="ko-KR" sz="1400" kern="100" dirty="0">
              <a:solidFill>
                <a:schemeClr val="tx1"/>
              </a:solidFill>
              <a:effectLst/>
              <a:latin typeface="마루 부리 굵은" panose="020B0600000101010101" pitchFamily="50" charset="-127"/>
              <a:ea typeface="마루 부리 굵은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C4A0DC5-8656-2E70-7597-DB166FD5CD2D}"/>
              </a:ext>
            </a:extLst>
          </p:cNvPr>
          <p:cNvSpPr/>
          <p:nvPr/>
        </p:nvSpPr>
        <p:spPr>
          <a:xfrm>
            <a:off x="1170859" y="3355034"/>
            <a:ext cx="801579" cy="76535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한계</a:t>
            </a:r>
            <a:endParaRPr lang="en-US" altLang="ko-KR" sz="1400" kern="100" dirty="0">
              <a:solidFill>
                <a:schemeClr val="tx1"/>
              </a:solidFill>
              <a:effectLst/>
              <a:latin typeface="마루 부리 굵은" panose="020B0600000101010101" pitchFamily="50" charset="-127"/>
              <a:ea typeface="마루 부리 굵은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16B6A4-AF5A-353C-4385-E3FB62F117EE}"/>
              </a:ext>
            </a:extLst>
          </p:cNvPr>
          <p:cNvSpPr txBox="1"/>
          <p:nvPr/>
        </p:nvSpPr>
        <p:spPr>
          <a:xfrm>
            <a:off x="989856" y="1131590"/>
            <a:ext cx="7164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우리만의 방법으로 기대 승률과 최종 순위 예측</a:t>
            </a:r>
            <a:endParaRPr lang="en-US" altLang="ko-KR" sz="12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12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득점과 실점이라는 두가지 변수에 의해</a:t>
            </a:r>
            <a:endParaRPr lang="en-US" altLang="ko-KR" sz="12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최종 승률과의 상관관계 도출</a:t>
            </a:r>
            <a:endParaRPr lang="en-US" altLang="ko-KR" sz="12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12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실제 순위와 기대 승률이 거의 일치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6B808-1DE0-D9C3-ED45-D187E778A1DA}"/>
              </a:ext>
            </a:extLst>
          </p:cNvPr>
          <p:cNvSpPr txBox="1"/>
          <p:nvPr/>
        </p:nvSpPr>
        <p:spPr>
          <a:xfrm>
            <a:off x="989856" y="3220734"/>
            <a:ext cx="71642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외국인 선수 영입</a:t>
            </a:r>
            <a:r>
              <a:rPr lang="en-US" altLang="ko-KR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</a:t>
            </a:r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신인 선수의 데뷔 등 </a:t>
            </a:r>
            <a:endParaRPr lang="en-US" altLang="ko-KR" sz="12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기준 데이터가 없는 선수의 성적을 반영하지 못함</a:t>
            </a:r>
            <a:endParaRPr lang="en-US" altLang="ko-KR" sz="12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endParaRPr lang="en-US" altLang="ko-KR" sz="12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팀 성적에는 주축 선수의 부상 및 부진</a:t>
            </a:r>
            <a:r>
              <a:rPr lang="en-US" altLang="ko-KR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</a:t>
            </a:r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감독의 변화 등</a:t>
            </a:r>
            <a:endParaRPr lang="en-US" altLang="ko-KR" sz="12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다양한 요인이 있지만 이를 </a:t>
            </a:r>
            <a:r>
              <a:rPr lang="ko-KR" altLang="en-US" sz="1200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수치화하여</a:t>
            </a:r>
            <a:r>
              <a:rPr lang="ko-KR" altLang="en-US" sz="12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반영하기 어려움</a:t>
            </a:r>
          </a:p>
        </p:txBody>
      </p:sp>
    </p:spTree>
    <p:extLst>
      <p:ext uri="{BB962C8B-B14F-4D97-AF65-F5344CB8AC3E}">
        <p14:creationId xmlns:p14="http://schemas.microsoft.com/office/powerpoint/2010/main" val="3852419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1DF13A-FE5C-4473-B075-01963546C4E9}"/>
              </a:ext>
            </a:extLst>
          </p:cNvPr>
          <p:cNvSpPr/>
          <p:nvPr/>
        </p:nvSpPr>
        <p:spPr>
          <a:xfrm>
            <a:off x="0" y="-21547"/>
            <a:ext cx="9144000" cy="5186594"/>
          </a:xfrm>
          <a:prstGeom prst="rect">
            <a:avLst/>
          </a:prstGeom>
          <a:solidFill>
            <a:schemeClr val="dk1">
              <a:alpha val="8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51B13-8E13-CE5E-807A-89C44CCB4D91}"/>
              </a:ext>
            </a:extLst>
          </p:cNvPr>
          <p:cNvSpPr txBox="1"/>
          <p:nvPr/>
        </p:nvSpPr>
        <p:spPr>
          <a:xfrm>
            <a:off x="138705" y="2075460"/>
            <a:ext cx="3925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.</a:t>
            </a:r>
            <a:endParaRPr lang="ko-KR" altLang="en-US" sz="6000" dirty="0">
              <a:solidFill>
                <a:schemeClr val="bg1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555E8C-76EE-28F7-031A-74E2AEADF0BE}"/>
              </a:ext>
            </a:extLst>
          </p:cNvPr>
          <p:cNvSpPr/>
          <p:nvPr/>
        </p:nvSpPr>
        <p:spPr>
          <a:xfrm>
            <a:off x="4644008" y="4659982"/>
            <a:ext cx="567701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김지환  </a:t>
            </a:r>
            <a:r>
              <a:rPr lang="ko-KR" altLang="en-US" sz="1400" dirty="0" err="1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손유승</a:t>
            </a:r>
            <a:r>
              <a:rPr lang="ko-KR" altLang="en-US" sz="14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최범규</a:t>
            </a:r>
            <a:r>
              <a:rPr lang="ko-KR" altLang="en-US" sz="14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임세민</a:t>
            </a:r>
            <a:r>
              <a:rPr lang="ko-KR" altLang="en-US" sz="14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 임선주</a:t>
            </a:r>
          </a:p>
        </p:txBody>
      </p:sp>
      <p:sp>
        <p:nvSpPr>
          <p:cNvPr id="5" name="모서리가 둥근 직사각형 166">
            <a:extLst>
              <a:ext uri="{FF2B5EF4-FFF2-40B4-BE49-F238E27FC236}">
                <a16:creationId xmlns:a16="http://schemas.microsoft.com/office/drawing/2014/main" id="{6A317194-B8FA-653C-9574-61ADE53C35D0}"/>
              </a:ext>
            </a:extLst>
          </p:cNvPr>
          <p:cNvSpPr/>
          <p:nvPr/>
        </p:nvSpPr>
        <p:spPr>
          <a:xfrm>
            <a:off x="144093" y="1779662"/>
            <a:ext cx="3384376" cy="2160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Dscover</a:t>
            </a:r>
            <a:r>
              <a:rPr lang="en-US" altLang="ko-KR" sz="1400" dirty="0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스포츠 분야 프로젝트</a:t>
            </a:r>
          </a:p>
        </p:txBody>
      </p:sp>
    </p:spTree>
    <p:extLst>
      <p:ext uri="{BB962C8B-B14F-4D97-AF65-F5344CB8AC3E}">
        <p14:creationId xmlns:p14="http://schemas.microsoft.com/office/powerpoint/2010/main" val="15081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DAHYUN\취미\블로그\포스팅\취미\PPT\사진자료\ball-3760961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93"/>
          <a:stretch/>
        </p:blipFill>
        <p:spPr bwMode="auto">
          <a:xfrm>
            <a:off x="-1" y="-7619"/>
            <a:ext cx="914400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7619"/>
            <a:ext cx="9144001" cy="1076487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9B60C4-DA33-D44F-DF79-855A7BB56396}"/>
              </a:ext>
            </a:extLst>
          </p:cNvPr>
          <p:cNvGrpSpPr/>
          <p:nvPr/>
        </p:nvGrpSpPr>
        <p:grpSpPr>
          <a:xfrm>
            <a:off x="-371339" y="123478"/>
            <a:ext cx="3108293" cy="369332"/>
            <a:chOff x="335222" y="1393104"/>
            <a:chExt cx="3108293" cy="3693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827229-4990-B0B8-1EDB-D7AFB07C4325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2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D7F36A-D99E-7B31-4CA3-86546D96C63F}"/>
                </a:ext>
              </a:extLst>
            </p:cNvPr>
            <p:cNvSpPr txBox="1"/>
            <p:nvPr/>
          </p:nvSpPr>
          <p:spPr>
            <a:xfrm>
              <a:off x="335222" y="1393104"/>
              <a:ext cx="3108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수집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B15C0C-4B63-F167-66EB-2264EF926946}"/>
              </a:ext>
            </a:extLst>
          </p:cNvPr>
          <p:cNvSpPr txBox="1"/>
          <p:nvPr/>
        </p:nvSpPr>
        <p:spPr>
          <a:xfrm>
            <a:off x="-299927" y="612812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선수단 변화 목록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A9729-E6E8-7FCA-2682-C678B2E375EC}"/>
              </a:ext>
            </a:extLst>
          </p:cNvPr>
          <p:cNvSpPr txBox="1"/>
          <p:nvPr/>
        </p:nvSpPr>
        <p:spPr>
          <a:xfrm>
            <a:off x="5834547" y="2355726"/>
            <a:ext cx="3025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2017 – 2022 (5</a:t>
            </a:r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년치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)</a:t>
            </a:r>
          </a:p>
          <a:p>
            <a:pPr algn="ctr"/>
            <a:endParaRPr lang="en-US" altLang="ko-KR" sz="16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연도별 트레이드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FA, </a:t>
            </a:r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은퇴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</a:t>
            </a:r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데뷔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</a:t>
            </a:r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용병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</a:t>
            </a:r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군복무</a:t>
            </a:r>
            <a:r>
              <a: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</a:t>
            </a:r>
            <a:r>
              <a:rPr lang="ko-KR" altLang="en-US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개명선수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A02621-A9EF-0B19-D563-CB974161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66" y="1197423"/>
            <a:ext cx="5162480" cy="38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9DF15D-8160-AB00-A495-9353B1D2D6E4}"/>
              </a:ext>
            </a:extLst>
          </p:cNvPr>
          <p:cNvGrpSpPr/>
          <p:nvPr/>
        </p:nvGrpSpPr>
        <p:grpSpPr>
          <a:xfrm>
            <a:off x="100258" y="1370123"/>
            <a:ext cx="8829869" cy="3110218"/>
            <a:chOff x="100258" y="1370123"/>
            <a:chExt cx="8829869" cy="31102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FA9729-E6E8-7FCA-2682-C678B2E375EC}"/>
                </a:ext>
              </a:extLst>
            </p:cNvPr>
            <p:cNvSpPr txBox="1"/>
            <p:nvPr/>
          </p:nvSpPr>
          <p:spPr>
            <a:xfrm>
              <a:off x="6331390" y="2466899"/>
              <a:ext cx="25987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2017 – 2022 (5</a:t>
              </a:r>
              <a:r>
                <a:rPr lang="ko-KR" altLang="en-US" sz="1600" dirty="0"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년치</a:t>
              </a:r>
              <a:r>
                <a:rPr lang="en-US" altLang="ko-KR" sz="1600" dirty="0"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)</a:t>
              </a:r>
            </a:p>
            <a:p>
              <a:pPr algn="ctr"/>
              <a:endParaRPr lang="en-US" altLang="ko-KR" sz="1600" dirty="0"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팀별 데이터</a:t>
              </a:r>
              <a:r>
                <a:rPr lang="en-US" altLang="ko-KR" sz="1600" dirty="0"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, </a:t>
              </a:r>
              <a:r>
                <a:rPr lang="ko-KR" altLang="en-US" sz="1600" dirty="0"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팀별 타자 및 투수 성적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4CCADC-48B3-296F-CFB3-11D238B19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263"/>
            <a:stretch/>
          </p:blipFill>
          <p:spPr>
            <a:xfrm>
              <a:off x="100258" y="1725572"/>
              <a:ext cx="6117907" cy="146301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F87E51-AC33-6DCC-833A-E4D90121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58" y="3283933"/>
              <a:ext cx="6141560" cy="119640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379320-5B37-7D8C-1E2B-C2A2E68525A4}"/>
                </a:ext>
              </a:extLst>
            </p:cNvPr>
            <p:cNvSpPr txBox="1"/>
            <p:nvPr/>
          </p:nvSpPr>
          <p:spPr>
            <a:xfrm>
              <a:off x="1567539" y="1370123"/>
              <a:ext cx="300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ex) 2019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팀타자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데이터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6CB829-1906-9F11-0C7B-8C9C99717A5D}"/>
              </a:ext>
            </a:extLst>
          </p:cNvPr>
          <p:cNvGrpSpPr/>
          <p:nvPr/>
        </p:nvGrpSpPr>
        <p:grpSpPr>
          <a:xfrm>
            <a:off x="0" y="-8893"/>
            <a:ext cx="9144001" cy="1232563"/>
            <a:chOff x="0" y="-8893"/>
            <a:chExt cx="9144001" cy="1232563"/>
          </a:xfrm>
        </p:grpSpPr>
        <p:pic>
          <p:nvPicPr>
            <p:cNvPr id="22" name="Picture 2" descr="F:\DAHYUN\취미\블로그\포스팅\취미\PPT\사진자료\ball-3760961_1920.jpg">
              <a:extLst>
                <a:ext uri="{FF2B5EF4-FFF2-40B4-BE49-F238E27FC236}">
                  <a16:creationId xmlns:a16="http://schemas.microsoft.com/office/drawing/2014/main" id="{1D3FB6A3-D7CB-4DF4-9042-1B5AB76621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893"/>
            <a:stretch/>
          </p:blipFill>
          <p:spPr bwMode="auto">
            <a:xfrm>
              <a:off x="0" y="0"/>
              <a:ext cx="9144000" cy="1077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B58A33-DB29-CCF3-A568-62E6149C9EB7}"/>
                </a:ext>
              </a:extLst>
            </p:cNvPr>
            <p:cNvSpPr/>
            <p:nvPr/>
          </p:nvSpPr>
          <p:spPr>
            <a:xfrm>
              <a:off x="0" y="-8893"/>
              <a:ext cx="9144001" cy="1232563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91EAFC-0494-6143-86C6-D2A5A80CA6FC}"/>
              </a:ext>
            </a:extLst>
          </p:cNvPr>
          <p:cNvGrpSpPr/>
          <p:nvPr/>
        </p:nvGrpSpPr>
        <p:grpSpPr>
          <a:xfrm>
            <a:off x="-396552" y="115237"/>
            <a:ext cx="3466321" cy="850541"/>
            <a:chOff x="-582469" y="123478"/>
            <a:chExt cx="3466321" cy="85054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79B60C4-DA33-D44F-DF79-855A7BB56396}"/>
                </a:ext>
              </a:extLst>
            </p:cNvPr>
            <p:cNvGrpSpPr/>
            <p:nvPr/>
          </p:nvGrpSpPr>
          <p:grpSpPr>
            <a:xfrm>
              <a:off x="-582469" y="123478"/>
              <a:ext cx="3108293" cy="369332"/>
              <a:chOff x="335222" y="1393104"/>
              <a:chExt cx="3108293" cy="36933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4827229-4990-B0B8-1EDB-D7AFB07C4325}"/>
                  </a:ext>
                </a:extLst>
              </p:cNvPr>
              <p:cNvSpPr/>
              <p:nvPr/>
            </p:nvSpPr>
            <p:spPr>
              <a:xfrm>
                <a:off x="886073" y="1444452"/>
                <a:ext cx="311931" cy="2666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FFFFFF"/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2</a:t>
                </a:r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D7F36A-D99E-7B31-4CA3-86546D96C63F}"/>
                  </a:ext>
                </a:extLst>
              </p:cNvPr>
              <p:cNvSpPr txBox="1"/>
              <p:nvPr/>
            </p:nvSpPr>
            <p:spPr>
              <a:xfrm>
                <a:off x="335222" y="1393104"/>
                <a:ext cx="3108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마루 부리 굵은" panose="020B0600000101010101" pitchFamily="50" charset="-127"/>
                    <a:ea typeface="마루 부리 굵은" panose="020B0600000101010101" pitchFamily="50" charset="-127"/>
                  </a:rPr>
                  <a:t>데이터 수집</a:t>
                </a:r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B15C0C-4B63-F167-66EB-2264EF926946}"/>
                </a:ext>
              </a:extLst>
            </p:cNvPr>
            <p:cNvSpPr txBox="1"/>
            <p:nvPr/>
          </p:nvSpPr>
          <p:spPr>
            <a:xfrm>
              <a:off x="-224441" y="604687"/>
              <a:ext cx="3108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2)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팀별 성적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(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시즌 기록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83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AAA1ED-374D-B8E8-E942-43E5531158B0}"/>
              </a:ext>
            </a:extLst>
          </p:cNvPr>
          <p:cNvGrpSpPr/>
          <p:nvPr/>
        </p:nvGrpSpPr>
        <p:grpSpPr>
          <a:xfrm>
            <a:off x="0" y="-8893"/>
            <a:ext cx="9144001" cy="1232563"/>
            <a:chOff x="0" y="-8893"/>
            <a:chExt cx="9144001" cy="1232563"/>
          </a:xfrm>
        </p:grpSpPr>
        <p:pic>
          <p:nvPicPr>
            <p:cNvPr id="17" name="Picture 2" descr="F:\DAHYUN\취미\블로그\포스팅\취미\PPT\사진자료\ball-3760961_1920.jpg">
              <a:extLst>
                <a:ext uri="{FF2B5EF4-FFF2-40B4-BE49-F238E27FC236}">
                  <a16:creationId xmlns:a16="http://schemas.microsoft.com/office/drawing/2014/main" id="{DA242379-AACB-FB29-4C5D-EC0ED98C9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893"/>
            <a:stretch/>
          </p:blipFill>
          <p:spPr bwMode="auto">
            <a:xfrm>
              <a:off x="0" y="0"/>
              <a:ext cx="9144000" cy="1077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81B7EB-9CEF-AD96-60D9-DCF1850EC159}"/>
                </a:ext>
              </a:extLst>
            </p:cNvPr>
            <p:cNvSpPr/>
            <p:nvPr/>
          </p:nvSpPr>
          <p:spPr>
            <a:xfrm>
              <a:off x="0" y="-8893"/>
              <a:ext cx="9144001" cy="1232563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9B60C4-DA33-D44F-DF79-855A7BB56396}"/>
              </a:ext>
            </a:extLst>
          </p:cNvPr>
          <p:cNvGrpSpPr/>
          <p:nvPr/>
        </p:nvGrpSpPr>
        <p:grpSpPr>
          <a:xfrm>
            <a:off x="-371339" y="123478"/>
            <a:ext cx="3108293" cy="369332"/>
            <a:chOff x="335222" y="1393104"/>
            <a:chExt cx="3108293" cy="3693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827229-4990-B0B8-1EDB-D7AFB07C4325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2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D7F36A-D99E-7B31-4CA3-86546D96C63F}"/>
                </a:ext>
              </a:extLst>
            </p:cNvPr>
            <p:cNvSpPr txBox="1"/>
            <p:nvPr/>
          </p:nvSpPr>
          <p:spPr>
            <a:xfrm>
              <a:off x="335222" y="1393104"/>
              <a:ext cx="3108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수집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B15C0C-4B63-F167-66EB-2264EF926946}"/>
              </a:ext>
            </a:extLst>
          </p:cNvPr>
          <p:cNvSpPr txBox="1"/>
          <p:nvPr/>
        </p:nvSpPr>
        <p:spPr>
          <a:xfrm>
            <a:off x="-338155" y="613261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3)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선수별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데이터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A9729-E6E8-7FCA-2682-C678B2E375EC}"/>
              </a:ext>
            </a:extLst>
          </p:cNvPr>
          <p:cNvSpPr txBox="1"/>
          <p:nvPr/>
        </p:nvSpPr>
        <p:spPr>
          <a:xfrm>
            <a:off x="1617228" y="4530239"/>
            <a:ext cx="590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2017 – 2022 (5</a:t>
            </a:r>
            <a:r>
              <a:rPr lang="ko-KR" altLang="en-US" sz="14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년치</a:t>
            </a:r>
            <a:r>
              <a:rPr lang="en-US" altLang="ko-KR" sz="14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)  </a:t>
            </a:r>
          </a:p>
          <a:p>
            <a:pPr algn="ctr"/>
            <a:r>
              <a:rPr lang="ko-KR" altLang="en-US" sz="14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선수별로 정리한 타자 및 투수 성적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379320-5B37-7D8C-1E2B-C2A2E68525A4}"/>
              </a:ext>
            </a:extLst>
          </p:cNvPr>
          <p:cNvSpPr txBox="1"/>
          <p:nvPr/>
        </p:nvSpPr>
        <p:spPr>
          <a:xfrm>
            <a:off x="2914322" y="1065020"/>
            <a:ext cx="3004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ex) 2020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투수 데이터 일부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C52E95-A9BC-F37C-226E-8500DC86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1" y="1389508"/>
            <a:ext cx="7759285" cy="31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1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89EC34-62FF-567F-A814-70C00B8C82F5}"/>
              </a:ext>
            </a:extLst>
          </p:cNvPr>
          <p:cNvGrpSpPr/>
          <p:nvPr/>
        </p:nvGrpSpPr>
        <p:grpSpPr>
          <a:xfrm>
            <a:off x="0" y="-8893"/>
            <a:ext cx="9144001" cy="1232563"/>
            <a:chOff x="0" y="-8893"/>
            <a:chExt cx="9144001" cy="1232563"/>
          </a:xfrm>
        </p:grpSpPr>
        <p:pic>
          <p:nvPicPr>
            <p:cNvPr id="16" name="Picture 2" descr="F:\DAHYUN\취미\블로그\포스팅\취미\PPT\사진자료\ball-3760961_1920.jpg">
              <a:extLst>
                <a:ext uri="{FF2B5EF4-FFF2-40B4-BE49-F238E27FC236}">
                  <a16:creationId xmlns:a16="http://schemas.microsoft.com/office/drawing/2014/main" id="{90FF9855-DF5E-4486-3856-ABF6025352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893"/>
            <a:stretch/>
          </p:blipFill>
          <p:spPr bwMode="auto">
            <a:xfrm>
              <a:off x="0" y="0"/>
              <a:ext cx="9144000" cy="1077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5537AE-ACB1-5C55-6C80-6080D4BA73F3}"/>
                </a:ext>
              </a:extLst>
            </p:cNvPr>
            <p:cNvSpPr/>
            <p:nvPr/>
          </p:nvSpPr>
          <p:spPr>
            <a:xfrm>
              <a:off x="0" y="-8893"/>
              <a:ext cx="9144001" cy="1232563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9B60C4-DA33-D44F-DF79-855A7BB56396}"/>
              </a:ext>
            </a:extLst>
          </p:cNvPr>
          <p:cNvGrpSpPr/>
          <p:nvPr/>
        </p:nvGrpSpPr>
        <p:grpSpPr>
          <a:xfrm>
            <a:off x="-371339" y="123478"/>
            <a:ext cx="3108293" cy="369332"/>
            <a:chOff x="335222" y="1393104"/>
            <a:chExt cx="3108293" cy="3693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827229-4990-B0B8-1EDB-D7AFB07C4325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2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D7F36A-D99E-7B31-4CA3-86546D96C63F}"/>
                </a:ext>
              </a:extLst>
            </p:cNvPr>
            <p:cNvSpPr txBox="1"/>
            <p:nvPr/>
          </p:nvSpPr>
          <p:spPr>
            <a:xfrm>
              <a:off x="335222" y="1393104"/>
              <a:ext cx="3108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수집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B15C0C-4B63-F167-66EB-2264EF926946}"/>
              </a:ext>
            </a:extLst>
          </p:cNvPr>
          <p:cNvSpPr txBox="1"/>
          <p:nvPr/>
        </p:nvSpPr>
        <p:spPr>
          <a:xfrm>
            <a:off x="-371339" y="610662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4)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정규시즌 일정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379320-5B37-7D8C-1E2B-C2A2E68525A4}"/>
              </a:ext>
            </a:extLst>
          </p:cNvPr>
          <p:cNvSpPr txBox="1"/>
          <p:nvPr/>
        </p:nvSpPr>
        <p:spPr>
          <a:xfrm>
            <a:off x="2987824" y="1143008"/>
            <a:ext cx="3004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ex) 2022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정규시즌 일정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C78BBF-058E-B761-8738-1739EAE84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1"/>
          <a:stretch/>
        </p:blipFill>
        <p:spPr>
          <a:xfrm>
            <a:off x="4644008" y="1491629"/>
            <a:ext cx="3253043" cy="35368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3628C0-FD8D-E7F1-E263-014AE8C16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28"/>
          <a:stretch/>
        </p:blipFill>
        <p:spPr>
          <a:xfrm>
            <a:off x="1323754" y="1535867"/>
            <a:ext cx="3248245" cy="34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18BD0A-6447-EC27-4FAA-7DC62F812F5B}"/>
              </a:ext>
            </a:extLst>
          </p:cNvPr>
          <p:cNvGrpSpPr/>
          <p:nvPr/>
        </p:nvGrpSpPr>
        <p:grpSpPr>
          <a:xfrm>
            <a:off x="0" y="-8893"/>
            <a:ext cx="9144001" cy="1232563"/>
            <a:chOff x="0" y="-8893"/>
            <a:chExt cx="9144001" cy="1232563"/>
          </a:xfrm>
        </p:grpSpPr>
        <p:pic>
          <p:nvPicPr>
            <p:cNvPr id="16" name="Picture 2" descr="F:\DAHYUN\취미\블로그\포스팅\취미\PPT\사진자료\ball-3760961_1920.jpg">
              <a:extLst>
                <a:ext uri="{FF2B5EF4-FFF2-40B4-BE49-F238E27FC236}">
                  <a16:creationId xmlns:a16="http://schemas.microsoft.com/office/drawing/2014/main" id="{04B1F6E5-2D04-3EED-2357-FE3BA7275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893"/>
            <a:stretch/>
          </p:blipFill>
          <p:spPr bwMode="auto">
            <a:xfrm>
              <a:off x="0" y="0"/>
              <a:ext cx="9144000" cy="1077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4EC4951-CEE7-1442-30D0-A6CC63D1F060}"/>
                </a:ext>
              </a:extLst>
            </p:cNvPr>
            <p:cNvSpPr/>
            <p:nvPr/>
          </p:nvSpPr>
          <p:spPr>
            <a:xfrm>
              <a:off x="0" y="-8893"/>
              <a:ext cx="9144001" cy="1232563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9B60C4-DA33-D44F-DF79-855A7BB56396}"/>
              </a:ext>
            </a:extLst>
          </p:cNvPr>
          <p:cNvGrpSpPr/>
          <p:nvPr/>
        </p:nvGrpSpPr>
        <p:grpSpPr>
          <a:xfrm>
            <a:off x="-371339" y="123478"/>
            <a:ext cx="3108293" cy="369332"/>
            <a:chOff x="335222" y="1393104"/>
            <a:chExt cx="3108293" cy="36933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827229-4990-B0B8-1EDB-D7AFB07C4325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2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D7F36A-D99E-7B31-4CA3-86546D96C63F}"/>
                </a:ext>
              </a:extLst>
            </p:cNvPr>
            <p:cNvSpPr txBox="1"/>
            <p:nvPr/>
          </p:nvSpPr>
          <p:spPr>
            <a:xfrm>
              <a:off x="335222" y="1393104"/>
              <a:ext cx="3108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수집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B15C0C-4B63-F167-66EB-2264EF926946}"/>
              </a:ext>
            </a:extLst>
          </p:cNvPr>
          <p:cNvSpPr txBox="1"/>
          <p:nvPr/>
        </p:nvSpPr>
        <p:spPr>
          <a:xfrm>
            <a:off x="35496" y="605406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5) FA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및 트레이드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WAR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값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B9607D-7DD4-278F-06E5-516FA20B9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78" b="1"/>
          <a:stretch/>
        </p:blipFill>
        <p:spPr>
          <a:xfrm>
            <a:off x="1513694" y="1162756"/>
            <a:ext cx="6116611" cy="38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" y="0"/>
            <a:ext cx="9144001" cy="5143500"/>
            <a:chOff x="0" y="0"/>
            <a:chExt cx="9144001" cy="5143500"/>
          </a:xfrm>
        </p:grpSpPr>
        <p:pic>
          <p:nvPicPr>
            <p:cNvPr id="5122" name="Picture 2" descr="홈, 플레이트, 공, 야구, 분야, 스포츠, 게임, 장비, 놀이, 자료, 경쟁, 휴양, 활동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9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A8B8ED-6079-2AB7-D006-4AF5DE810CDF}"/>
              </a:ext>
            </a:extLst>
          </p:cNvPr>
          <p:cNvSpPr txBox="1"/>
          <p:nvPr/>
        </p:nvSpPr>
        <p:spPr>
          <a:xfrm>
            <a:off x="-468560" y="630156"/>
            <a:ext cx="31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기대 승률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29C2E-650B-BA10-0562-897211219056}"/>
              </a:ext>
            </a:extLst>
          </p:cNvPr>
          <p:cNvSpPr txBox="1"/>
          <p:nvPr/>
        </p:nvSpPr>
        <p:spPr>
          <a:xfrm>
            <a:off x="504050" y="1743795"/>
            <a:ext cx="598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실제승률 </a:t>
            </a:r>
            <a:r>
              <a:rPr lang="en-US" altLang="ko-KR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= </a:t>
            </a:r>
            <a:r>
              <a:rPr lang="ko-KR" altLang="ko-KR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승수</a:t>
            </a:r>
            <a:r>
              <a:rPr lang="en-US" altLang="ko-KR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/(</a:t>
            </a:r>
            <a:r>
              <a:rPr lang="ko-KR" altLang="ko-KR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승수</a:t>
            </a:r>
            <a:r>
              <a:rPr lang="en-US" altLang="ko-KR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+</a:t>
            </a:r>
            <a:r>
              <a:rPr lang="ko-KR" altLang="ko-KR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패배 수</a:t>
            </a:r>
            <a:r>
              <a:rPr lang="en-US" altLang="ko-KR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)</a:t>
            </a:r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31D778-8E13-B497-AF86-1D996EF57B8E}"/>
              </a:ext>
            </a:extLst>
          </p:cNvPr>
          <p:cNvGrpSpPr/>
          <p:nvPr/>
        </p:nvGrpSpPr>
        <p:grpSpPr>
          <a:xfrm>
            <a:off x="-612576" y="218398"/>
            <a:ext cx="3864135" cy="369332"/>
            <a:chOff x="93982" y="1416016"/>
            <a:chExt cx="3864135" cy="3693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C9584A3-141C-A89D-79CF-586FCF588B5F}"/>
                </a:ext>
              </a:extLst>
            </p:cNvPr>
            <p:cNvSpPr/>
            <p:nvPr/>
          </p:nvSpPr>
          <p:spPr>
            <a:xfrm>
              <a:off x="886073" y="1444452"/>
              <a:ext cx="311931" cy="2666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06279A-8FF2-3D48-A823-14FAEEF78876}"/>
                </a:ext>
              </a:extLst>
            </p:cNvPr>
            <p:cNvSpPr txBox="1"/>
            <p:nvPr/>
          </p:nvSpPr>
          <p:spPr>
            <a:xfrm>
              <a:off x="93982" y="1416016"/>
              <a:ext cx="386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B42A904-BFE6-237D-E41F-2F0796BF6336}"/>
              </a:ext>
            </a:extLst>
          </p:cNvPr>
          <p:cNvSpPr txBox="1"/>
          <p:nvPr/>
        </p:nvSpPr>
        <p:spPr>
          <a:xfrm>
            <a:off x="504050" y="2445910"/>
            <a:ext cx="598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기대승률 </a:t>
            </a:r>
            <a:r>
              <a:rPr lang="en-US" altLang="ko-KR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= </a:t>
            </a:r>
            <a:r>
              <a:rPr lang="ko-KR" altLang="en-US" sz="2000" dirty="0">
                <a:effectLst/>
                <a:latin typeface="마루 부리 굵은" panose="020B0600000101010101" pitchFamily="50" charset="-127"/>
                <a:ea typeface="마루 부리 굵은" panose="020B0600000101010101" pitchFamily="50" charset="-127"/>
                <a:cs typeface="Times New Roman" panose="02020603050405020304" pitchFamily="18" charset="0"/>
              </a:rPr>
              <a:t>실제 승률이 아닌 예측 승률  </a:t>
            </a:r>
            <a:endParaRPr lang="en-US" altLang="ko-KR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639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856</Words>
  <Application>Microsoft Office PowerPoint</Application>
  <PresentationFormat>화면 슬라이드 쇼(16:9)</PresentationFormat>
  <Paragraphs>217</Paragraphs>
  <Slides>31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210 옴니고딕 050</vt:lpstr>
      <vt:lpstr>Arial</vt:lpstr>
      <vt:lpstr>마루 부리 조금굵은</vt:lpstr>
      <vt:lpstr>맑은 고딕</vt:lpstr>
      <vt:lpstr>마루 부리OTF 굵은</vt:lpstr>
      <vt:lpstr>마루 부리 굵은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LDY</dc:creator>
  <cp:lastModifiedBy>임 선주</cp:lastModifiedBy>
  <cp:revision>51</cp:revision>
  <dcterms:created xsi:type="dcterms:W3CDTF">2019-03-28T12:06:17Z</dcterms:created>
  <dcterms:modified xsi:type="dcterms:W3CDTF">2022-06-12T08:42:32Z</dcterms:modified>
</cp:coreProperties>
</file>